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23" r:id="rId3"/>
    <p:sldId id="270" r:id="rId4"/>
    <p:sldId id="257" r:id="rId5"/>
    <p:sldId id="271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65" r:id="rId14"/>
    <p:sldId id="266" r:id="rId15"/>
    <p:sldId id="267" r:id="rId16"/>
    <p:sldId id="272" r:id="rId17"/>
    <p:sldId id="268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80" r:id="rId26"/>
    <p:sldId id="281" r:id="rId27"/>
    <p:sldId id="282" r:id="rId28"/>
    <p:sldId id="283" r:id="rId29"/>
    <p:sldId id="324" r:id="rId30"/>
    <p:sldId id="284" r:id="rId31"/>
    <p:sldId id="286" r:id="rId32"/>
    <p:sldId id="287" r:id="rId33"/>
    <p:sldId id="288" r:id="rId34"/>
    <p:sldId id="289" r:id="rId35"/>
    <p:sldId id="295" r:id="rId36"/>
    <p:sldId id="297" r:id="rId37"/>
    <p:sldId id="285" r:id="rId38"/>
    <p:sldId id="291" r:id="rId39"/>
    <p:sldId id="301" r:id="rId40"/>
    <p:sldId id="307" r:id="rId41"/>
    <p:sldId id="313" r:id="rId42"/>
    <p:sldId id="300" r:id="rId43"/>
    <p:sldId id="303" r:id="rId44"/>
    <p:sldId id="304" r:id="rId45"/>
    <p:sldId id="305" r:id="rId46"/>
    <p:sldId id="314" r:id="rId47"/>
    <p:sldId id="325" r:id="rId48"/>
    <p:sldId id="317" r:id="rId49"/>
    <p:sldId id="319" r:id="rId50"/>
    <p:sldId id="320" r:id="rId51"/>
    <p:sldId id="315" r:id="rId52"/>
    <p:sldId id="316" r:id="rId53"/>
    <p:sldId id="308" r:id="rId54"/>
    <p:sldId id="310" r:id="rId55"/>
    <p:sldId id="309" r:id="rId56"/>
    <p:sldId id="327" r:id="rId57"/>
    <p:sldId id="328" r:id="rId58"/>
    <p:sldId id="329" r:id="rId59"/>
    <p:sldId id="326" r:id="rId60"/>
    <p:sldId id="311" r:id="rId61"/>
    <p:sldId id="312" r:id="rId62"/>
    <p:sldId id="330" r:id="rId63"/>
    <p:sldId id="331" r:id="rId64"/>
    <p:sldId id="321" r:id="rId65"/>
    <p:sldId id="332" r:id="rId66"/>
    <p:sldId id="334" r:id="rId67"/>
    <p:sldId id="333" r:id="rId68"/>
    <p:sldId id="322" r:id="rId69"/>
    <p:sldId id="269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41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CD6AD-57B7-4586-AD64-DA74520A7AF2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1CF29-49DA-47AE-9E5E-6D62911591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99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5A3BA0-D544-47E3-B9F1-3AE900833D89}" type="slidenum">
              <a:rPr lang="en-US" altLang="ko-KR" sz="1400" smtClean="0"/>
              <a:pPr>
                <a:spcBef>
                  <a:spcPct val="0"/>
                </a:spcBef>
              </a:pPr>
              <a:t>2</a:t>
            </a:fld>
            <a:endParaRPr lang="en-US" altLang="ko-KR" sz="1400" smtClean="0"/>
          </a:p>
        </p:txBody>
      </p:sp>
      <p:sp>
        <p:nvSpPr>
          <p:cNvPr id="40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678809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00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3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8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89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09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5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12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02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31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4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233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9E945-DA10-45A8-9499-3D0E41DF6504}" type="datetimeFigureOut">
              <a:rPr lang="ko-KR" altLang="en-US" smtClean="0"/>
              <a:t>2017-02-07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AB0DD-078A-4435-BF80-DCA6BD9A7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849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hyperlink" Target="http://build.chromium.org/p/chromium/waterfal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hyperlink" Target="https://builds.apache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onarqube.co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ending" TargetMode="External"/><Relationship Id="rId2" Type="http://schemas.openxmlformats.org/officeDocument/2006/relationships/hyperlink" Target="https://github.com/apache/spark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 </a:t>
            </a:r>
            <a:r>
              <a:rPr lang="en-US" altLang="ko-KR" dirty="0" smtClean="0"/>
              <a:t>Travis CI, </a:t>
            </a:r>
            <a:r>
              <a:rPr lang="en-US" altLang="ko-KR" dirty="0" err="1" smtClean="0"/>
              <a:t>SonarQube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국민대학교 컴퓨터공학과</a:t>
            </a:r>
            <a:endParaRPr lang="en-US" altLang="ko-KR" dirty="0" smtClean="0"/>
          </a:p>
          <a:p>
            <a:r>
              <a:rPr lang="ko-KR" altLang="en-US" dirty="0" err="1" smtClean="0"/>
              <a:t>경주현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1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7349067" cy="4312708"/>
          </a:xfrm>
        </p:spPr>
        <p:txBody>
          <a:bodyPr>
            <a:normAutofit lnSpcReduction="10000"/>
          </a:bodyPr>
          <a:lstStyle/>
          <a:p>
            <a:endParaRPr lang="ko-KR" altLang="en-US" dirty="0"/>
          </a:p>
          <a:p>
            <a:r>
              <a:rPr lang="ko-KR" altLang="en-US" dirty="0" smtClean="0"/>
              <a:t>지속적 </a:t>
            </a:r>
            <a:r>
              <a:rPr lang="ko-KR" altLang="en-US" dirty="0"/>
              <a:t>통합에서 통합은 코드가 있을 때 마다 이루어진다</a:t>
            </a:r>
            <a:r>
              <a:rPr lang="en-US" altLang="ko-KR" dirty="0"/>
              <a:t>. </a:t>
            </a:r>
            <a:endParaRPr lang="en-US" altLang="ko-KR" dirty="0"/>
          </a:p>
          <a:p>
            <a:pPr lvl="1"/>
            <a:r>
              <a:rPr lang="ko-KR" altLang="en-US" dirty="0" smtClean="0"/>
              <a:t>하루에도 </a:t>
            </a:r>
            <a:r>
              <a:rPr lang="ko-KR" altLang="en-US" dirty="0"/>
              <a:t>몇 번씩 이루어질 수 있음</a:t>
            </a:r>
            <a:r>
              <a:rPr lang="en-US" altLang="ko-KR" dirty="0"/>
              <a:t>. </a:t>
            </a:r>
          </a:p>
          <a:p>
            <a:r>
              <a:rPr lang="ko-KR" altLang="en-US" dirty="0" smtClean="0"/>
              <a:t>코드의 </a:t>
            </a:r>
            <a:r>
              <a:rPr lang="ko-KR" altLang="en-US" dirty="0"/>
              <a:t>통합 </a:t>
            </a:r>
            <a:r>
              <a:rPr lang="ko-KR" altLang="en-US" dirty="0" err="1"/>
              <a:t>작업뿐만</a:t>
            </a:r>
            <a:r>
              <a:rPr lang="ko-KR" altLang="en-US" dirty="0"/>
              <a:t> 아니라 코드의 품질을 평가하는 </a:t>
            </a:r>
            <a:r>
              <a:rPr lang="ko-KR" altLang="en-US" dirty="0" err="1"/>
              <a:t>테스팅과</a:t>
            </a:r>
            <a:r>
              <a:rPr lang="ko-KR" altLang="en-US" dirty="0"/>
              <a:t> 같은 여러 품질관리 활동들도 포함 </a:t>
            </a:r>
          </a:p>
          <a:p>
            <a:r>
              <a:rPr lang="ko-KR" altLang="en-US" dirty="0" smtClean="0"/>
              <a:t>따라서 </a:t>
            </a:r>
            <a:r>
              <a:rPr lang="ko-KR" altLang="en-US" dirty="0" err="1"/>
              <a:t>커밋</a:t>
            </a:r>
            <a:r>
              <a:rPr lang="ko-KR" altLang="en-US" dirty="0"/>
              <a:t> 되었을 때 즉시 잠재적인 문제가 있는지 알 수가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Daily </a:t>
            </a:r>
            <a:r>
              <a:rPr lang="en-US" altLang="ko-KR" dirty="0" smtClean="0"/>
              <a:t>build</a:t>
            </a:r>
            <a:r>
              <a:rPr lang="ko-KR" altLang="en-US" dirty="0" smtClean="0"/>
              <a:t>된 이미지를 통해 버그 추적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022" y="2064674"/>
            <a:ext cx="3767618" cy="367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CI </a:t>
            </a:r>
            <a:r>
              <a:rPr lang="ko-KR" altLang="en-US" dirty="0"/>
              <a:t>기본적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 err="1" smtClean="0"/>
              <a:t>Git</a:t>
            </a:r>
            <a:r>
              <a:rPr lang="ko-KR" altLang="en-US" dirty="0"/>
              <a:t>이나 </a:t>
            </a:r>
            <a:r>
              <a:rPr lang="en-US" altLang="ko-KR" dirty="0" err="1"/>
              <a:t>svn</a:t>
            </a:r>
            <a:r>
              <a:rPr lang="ko-KR" altLang="en-US" dirty="0"/>
              <a:t>과 같은 버전 관리 도구 사용 </a:t>
            </a:r>
          </a:p>
          <a:p>
            <a:r>
              <a:rPr lang="ko-KR" altLang="en-US" dirty="0" smtClean="0"/>
              <a:t>빌드</a:t>
            </a:r>
            <a:r>
              <a:rPr lang="en-US" altLang="ko-KR" dirty="0"/>
              <a:t>(</a:t>
            </a:r>
            <a:r>
              <a:rPr lang="ko-KR" altLang="en-US" dirty="0"/>
              <a:t>코드를 컴파일하고 통합하는 과정</a:t>
            </a:r>
            <a:r>
              <a:rPr lang="en-US" altLang="ko-KR" dirty="0"/>
              <a:t>) </a:t>
            </a:r>
            <a:r>
              <a:rPr lang="ko-KR" altLang="en-US" dirty="0"/>
              <a:t>자동화 </a:t>
            </a:r>
          </a:p>
          <a:p>
            <a:r>
              <a:rPr lang="ko-KR" altLang="en-US" dirty="0" err="1" smtClean="0"/>
              <a:t>커밋이</a:t>
            </a:r>
            <a:r>
              <a:rPr lang="ko-KR" altLang="en-US" dirty="0" smtClean="0"/>
              <a:t> </a:t>
            </a:r>
            <a:r>
              <a:rPr lang="ko-KR" altLang="en-US" dirty="0"/>
              <a:t>코드 저장소에 될 때 마다 단위 테스트를 포함한 다양한 테스트를 자동으로 수행 </a:t>
            </a:r>
          </a:p>
          <a:p>
            <a:r>
              <a:rPr lang="ko-KR" altLang="en-US" dirty="0" smtClean="0"/>
              <a:t>테스트가 </a:t>
            </a:r>
            <a:r>
              <a:rPr lang="ko-KR" altLang="en-US" dirty="0"/>
              <a:t>실패했을 때 개발자에게 그 사실을 즉각 알려주는 기능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4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CI </a:t>
            </a:r>
            <a:r>
              <a:rPr lang="ko-KR" altLang="en-US" dirty="0" smtClean="0"/>
              <a:t>구성요소 및 프로세스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771" y="1690688"/>
            <a:ext cx="7130335" cy="439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1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CI </a:t>
            </a:r>
            <a:r>
              <a:rPr lang="ko-KR" altLang="en-US" dirty="0" smtClean="0"/>
              <a:t>구성요소 및 프로세스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92" y="1825625"/>
            <a:ext cx="6508929" cy="40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7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 </a:t>
            </a:r>
            <a:r>
              <a:rPr lang="ko-KR" altLang="en-US" dirty="0"/>
              <a:t>구성요소</a:t>
            </a:r>
            <a:r>
              <a:rPr lang="en-US" altLang="ko-KR" dirty="0"/>
              <a:t>-</a:t>
            </a:r>
            <a:r>
              <a:rPr lang="ko-KR" altLang="en-US" dirty="0"/>
              <a:t>개발자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042" y="1825625"/>
            <a:ext cx="5435652" cy="452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 </a:t>
            </a:r>
            <a:r>
              <a:rPr lang="ko-KR" altLang="en-US" dirty="0"/>
              <a:t>구성요소 및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47" y="1748352"/>
            <a:ext cx="6704109" cy="465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6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 </a:t>
            </a:r>
            <a:r>
              <a:rPr lang="ko-KR" altLang="en-US" dirty="0"/>
              <a:t>구성요소 및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73" y="1931341"/>
            <a:ext cx="6590561" cy="432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5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빌드를 자동화하라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022" y="1690688"/>
            <a:ext cx="5275636" cy="47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3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 </a:t>
            </a:r>
            <a:r>
              <a:rPr lang="ko-KR" altLang="en-US" dirty="0"/>
              <a:t>구성요소</a:t>
            </a:r>
            <a:r>
              <a:rPr lang="en-US" altLang="ko-KR" dirty="0"/>
              <a:t>-CI </a:t>
            </a:r>
            <a:r>
              <a:rPr lang="ko-KR" altLang="en-US" dirty="0"/>
              <a:t>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81" y="1825625"/>
            <a:ext cx="7517237" cy="43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 </a:t>
            </a:r>
            <a:r>
              <a:rPr lang="ko-KR" altLang="en-US" dirty="0"/>
              <a:t>구성요소</a:t>
            </a:r>
            <a:r>
              <a:rPr lang="en-US" altLang="ko-KR" dirty="0"/>
              <a:t>-</a:t>
            </a:r>
            <a:r>
              <a:rPr lang="ko-KR" altLang="en-US" dirty="0"/>
              <a:t>빌드 스크립트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433" y="1944710"/>
            <a:ext cx="8963475" cy="321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483984" y="263548"/>
            <a:ext cx="8229025" cy="1144921"/>
          </a:xfrm>
        </p:spPr>
        <p:txBody>
          <a:bodyPr vert="horz" lIns="91440" tIns="35485" rIns="91440" bIns="45720" rtlCol="0" anchor="ctr">
            <a:normAutofit/>
          </a:bodyPr>
          <a:lstStyle/>
          <a:p>
            <a:pPr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</a:pPr>
            <a:r>
              <a:rPr lang="zh-CN" altLang="ko-KR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경 주 현 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2" y="1408469"/>
            <a:ext cx="8229024" cy="3977698"/>
          </a:xfrm>
        </p:spPr>
        <p:txBody>
          <a:bodyPr>
            <a:normAutofit lnSpcReduction="10000"/>
          </a:bodyPr>
          <a:lstStyle/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  <a:defRPr/>
            </a:pPr>
            <a:r>
              <a:rPr lang="zh-CN" altLang="ko-KR" dirty="0" smtClean="0">
                <a:latin typeface="+mj-lt"/>
                <a:ea typeface="굴림" panose="020B0600000101010101" pitchFamily="50" charset="-127"/>
              </a:rPr>
              <a:t>학력</a:t>
            </a:r>
          </a:p>
          <a:p>
            <a:pPr marL="391729" indent="-293797">
              <a:buSzPct val="45000"/>
              <a:buNone/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  <a:defRPr/>
            </a:pPr>
            <a:r>
              <a:rPr lang="zh-CN" altLang="ko-KR" sz="1996" dirty="0">
                <a:latin typeface="+mj-lt"/>
                <a:ea typeface="굴림" panose="020B0600000101010101" pitchFamily="50" charset="-127"/>
              </a:rPr>
              <a:t>국민대학교 컴퓨터 공학과 </a:t>
            </a:r>
            <a:r>
              <a:rPr lang="zh-CN" altLang="ko-KR" sz="1996" dirty="0" smtClean="0">
                <a:latin typeface="+mj-lt"/>
                <a:ea typeface="굴림" panose="020B0600000101010101" pitchFamily="50" charset="-127"/>
              </a:rPr>
              <a:t>박</a:t>
            </a:r>
            <a:r>
              <a:rPr lang="zh-CN" altLang="ko-KR" sz="1996" dirty="0">
                <a:latin typeface="+mj-lt"/>
                <a:ea typeface="굴림" panose="020B0600000101010101" pitchFamily="50" charset="-127"/>
              </a:rPr>
              <a:t>사</a:t>
            </a:r>
          </a:p>
          <a:p>
            <a:pPr marL="391729" indent="-293797">
              <a:buSzPct val="45000"/>
              <a:buNone/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  <a:defRPr/>
            </a:pPr>
            <a:endParaRPr lang="zh-CN" altLang="ko-KR" sz="1996" dirty="0">
              <a:latin typeface="+mj-lt"/>
              <a:ea typeface="굴림" panose="020B0600000101010101" pitchFamily="50" charset="-127"/>
            </a:endParaRP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  <a:defRPr/>
            </a:pPr>
            <a:r>
              <a:rPr lang="zh-CN" altLang="ko-KR" dirty="0" smtClean="0">
                <a:latin typeface="+mj-lt"/>
                <a:ea typeface="굴림" panose="020B0600000101010101" pitchFamily="50" charset="-127"/>
              </a:rPr>
              <a:t>경력</a:t>
            </a:r>
          </a:p>
          <a:p>
            <a:pPr marL="391729" indent="-293797">
              <a:buSzPct val="45000"/>
              <a:buNone/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  <a:defRPr/>
            </a:pPr>
            <a:r>
              <a:rPr lang="en-US" altLang="ko-KR" sz="1996" dirty="0">
                <a:latin typeface="+mj-lt"/>
                <a:ea typeface="굴림" panose="020B0600000101010101" pitchFamily="50" charset="-127"/>
              </a:rPr>
              <a:t>2007~2014 – (</a:t>
            </a:r>
            <a:r>
              <a:rPr lang="zh-CN" altLang="ko-KR" sz="1996" dirty="0">
                <a:latin typeface="+mj-lt"/>
                <a:ea typeface="굴림" panose="020B0600000101010101" pitchFamily="50" charset="-127"/>
              </a:rPr>
              <a:t>주</a:t>
            </a:r>
            <a:r>
              <a:rPr lang="en-US" altLang="ko-KR" sz="1996" dirty="0">
                <a:latin typeface="+mj-lt"/>
                <a:ea typeface="굴림" panose="020B0600000101010101" pitchFamily="50" charset="-127"/>
              </a:rPr>
              <a:t>)</a:t>
            </a:r>
            <a:r>
              <a:rPr lang="zh-CN" altLang="ko-KR" sz="1996" dirty="0">
                <a:latin typeface="+mj-lt"/>
                <a:ea typeface="굴림" panose="020B0600000101010101" pitchFamily="50" charset="-127"/>
              </a:rPr>
              <a:t>세븐코</a:t>
            </a:r>
            <a:r>
              <a:rPr lang="zh-CN" altLang="ko-KR" sz="1996" dirty="0" smtClean="0">
                <a:latin typeface="+mj-lt"/>
                <a:ea typeface="굴림" panose="020B0600000101010101" pitchFamily="50" charset="-127"/>
              </a:rPr>
              <a:t>아</a:t>
            </a:r>
            <a:endParaRPr lang="en-US" altLang="zh-CN" sz="1996" dirty="0" smtClean="0">
              <a:latin typeface="+mj-lt"/>
              <a:ea typeface="굴림" panose="020B0600000101010101" pitchFamily="50" charset="-127"/>
            </a:endParaRPr>
          </a:p>
          <a:p>
            <a:pPr marL="391729" indent="-293797">
              <a:buSzPct val="45000"/>
              <a:buNone/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  <a:defRPr/>
            </a:pPr>
            <a:endParaRPr lang="zh-CN" altLang="ko-KR" sz="1996" dirty="0">
              <a:latin typeface="+mj-lt"/>
              <a:ea typeface="굴림" panose="020B0600000101010101" pitchFamily="50" charset="-127"/>
            </a:endParaRPr>
          </a:p>
          <a:p>
            <a:pPr marL="391729" indent="-293797">
              <a:buSzPct val="45000"/>
              <a:buFont typeface="Wingdings" panose="05000000000000000000" pitchFamily="2" charset="2"/>
              <a:buChar char=""/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  <a:defRPr/>
            </a:pPr>
            <a:r>
              <a:rPr lang="zh-CN" altLang="ko-KR" dirty="0" smtClean="0">
                <a:latin typeface="+mj-lt"/>
                <a:ea typeface="굴림" panose="020B0600000101010101" pitchFamily="50" charset="-127"/>
              </a:rPr>
              <a:t>기술</a:t>
            </a:r>
          </a:p>
          <a:p>
            <a:pPr marL="391729" indent="-293797">
              <a:buSzPct val="45000"/>
              <a:buNone/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  <a:defRPr/>
            </a:pPr>
            <a:r>
              <a:rPr lang="en-US" altLang="ko-KR" sz="1996" dirty="0">
                <a:latin typeface="+mj-lt"/>
                <a:ea typeface="굴림" panose="020B0600000101010101" pitchFamily="50" charset="-127"/>
              </a:rPr>
              <a:t>Embedded Software</a:t>
            </a:r>
          </a:p>
          <a:p>
            <a:pPr marL="391729" indent="-293797">
              <a:buSzPct val="45000"/>
              <a:buNone/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  <a:defRPr/>
            </a:pPr>
            <a:r>
              <a:rPr lang="en-US" altLang="ko-KR" sz="1996" dirty="0">
                <a:latin typeface="+mj-lt"/>
                <a:ea typeface="굴림" panose="020B0600000101010101" pitchFamily="50" charset="-127"/>
              </a:rPr>
              <a:t>Android Smartphone, BSP, Linux Device Driver, Android HAL</a:t>
            </a:r>
          </a:p>
          <a:p>
            <a:pPr marL="391729" indent="-293797">
              <a:buSzPct val="45000"/>
              <a:buNone/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  <a:defRPr/>
            </a:pPr>
            <a:r>
              <a:rPr lang="en-US" altLang="ko-KR" sz="1996" dirty="0">
                <a:latin typeface="+mj-lt"/>
                <a:ea typeface="굴림" panose="020B0600000101010101" pitchFamily="50" charset="-127"/>
              </a:rPr>
              <a:t>Many-core Linux, Scalability </a:t>
            </a:r>
          </a:p>
          <a:p>
            <a:pPr marL="391729" indent="-293797">
              <a:buSzPct val="45000"/>
              <a:buNone/>
              <a:tabLst>
                <a:tab pos="414772" algn="l"/>
                <a:tab pos="829544" algn="l"/>
                <a:tab pos="1244316" algn="l"/>
                <a:tab pos="1659087" algn="l"/>
                <a:tab pos="2073859" algn="l"/>
                <a:tab pos="2488631" algn="l"/>
                <a:tab pos="2903403" algn="l"/>
                <a:tab pos="3318175" algn="l"/>
                <a:tab pos="3732947" algn="l"/>
                <a:tab pos="4147718" algn="l"/>
                <a:tab pos="4562490" algn="l"/>
                <a:tab pos="4977262" algn="l"/>
                <a:tab pos="5392034" algn="l"/>
                <a:tab pos="5806806" algn="l"/>
                <a:tab pos="6221578" algn="l"/>
                <a:tab pos="6636349" algn="l"/>
                <a:tab pos="7051121" algn="l"/>
                <a:tab pos="7465893" algn="l"/>
                <a:tab pos="7880665" algn="l"/>
              </a:tabLst>
              <a:defRPr/>
            </a:pPr>
            <a:endParaRPr lang="en-US" altLang="ko-KR" sz="1996" dirty="0">
              <a:latin typeface="+mj-lt"/>
              <a:ea typeface="굴림" panose="020B0600000101010101" pitchFamily="50" charset="-127"/>
            </a:endParaRPr>
          </a:p>
        </p:txBody>
      </p:sp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60" y="1500389"/>
            <a:ext cx="1452792" cy="144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7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21" y="5306713"/>
            <a:ext cx="4666090" cy="114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94701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 </a:t>
            </a:r>
            <a:r>
              <a:rPr lang="ko-KR" altLang="en-US" dirty="0"/>
              <a:t>구성요소 및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35" y="1690688"/>
            <a:ext cx="7604759" cy="47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2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 </a:t>
            </a:r>
            <a:r>
              <a:rPr lang="ko-KR" altLang="en-US" dirty="0"/>
              <a:t>구성요소 및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11" y="1825625"/>
            <a:ext cx="6367659" cy="420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 Source CI </a:t>
            </a:r>
            <a:r>
              <a:rPr lang="ko-KR" altLang="en-US" dirty="0" smtClean="0"/>
              <a:t>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Travis CI</a:t>
            </a:r>
          </a:p>
          <a:p>
            <a:r>
              <a:rPr lang="en-US" altLang="ko-KR" dirty="0" err="1" smtClean="0"/>
              <a:t>Buildbot</a:t>
            </a:r>
            <a:endParaRPr lang="en-US" altLang="ko-KR" dirty="0" smtClean="0"/>
          </a:p>
          <a:p>
            <a:r>
              <a:rPr lang="en-US" altLang="ko-KR" dirty="0" smtClean="0"/>
              <a:t>Jenkins</a:t>
            </a:r>
          </a:p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757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Buildbot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hlinkClick r:id="rId2"/>
              </a:rPr>
              <a:t>http://</a:t>
            </a:r>
            <a:r>
              <a:rPr lang="en-US" altLang="ko-KR" b="1" dirty="0" smtClean="0">
                <a:hlinkClick r:id="rId2"/>
              </a:rPr>
              <a:t>build.chromium.org/p/chromium/waterfall</a:t>
            </a:r>
            <a:endParaRPr lang="en-US" altLang="ko-KR" b="1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9713"/>
            <a:ext cx="8890572" cy="43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9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Jenkins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hlinkClick r:id="rId2"/>
              </a:rPr>
              <a:t>https://builds.apache.org</a:t>
            </a:r>
            <a:r>
              <a:rPr lang="en-US" altLang="ko-KR" b="1" dirty="0" smtClean="0">
                <a:hlinkClick r:id="rId2"/>
              </a:rPr>
              <a:t>/</a:t>
            </a:r>
            <a:endParaRPr lang="en-US" altLang="ko-KR" b="1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28" y="2369753"/>
            <a:ext cx="8367050" cy="417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8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Travis CI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travis ci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95" y="2424493"/>
            <a:ext cx="518160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96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Travis CI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오픈소스 커뮤니티를 위한 지속적인 통합</a:t>
            </a:r>
            <a:r>
              <a:rPr lang="en-US" altLang="ko-KR" dirty="0"/>
              <a:t>(continuous integration)</a:t>
            </a:r>
            <a:r>
              <a:rPr lang="ko-KR" altLang="en-US" dirty="0"/>
              <a:t>을 무료로 제공하는 </a:t>
            </a:r>
            <a:r>
              <a:rPr lang="ko-KR" altLang="en-US" dirty="0" smtClean="0"/>
              <a:t>서비스</a:t>
            </a:r>
            <a:endParaRPr lang="ko-KR" altLang="en-US" dirty="0"/>
          </a:p>
          <a:p>
            <a:r>
              <a:rPr lang="en-US" altLang="ko-KR" dirty="0" smtClean="0"/>
              <a:t>C</a:t>
            </a:r>
            <a:r>
              <a:rPr lang="en-US" altLang="ko-KR" dirty="0"/>
              <a:t>, C++, Java, Java Script, </a:t>
            </a:r>
            <a:r>
              <a:rPr lang="en-US" altLang="ko-KR" dirty="0" err="1"/>
              <a:t>Erlang</a:t>
            </a:r>
            <a:r>
              <a:rPr lang="en-US" altLang="ko-KR" dirty="0"/>
              <a:t>, Node.js, Perl PHP, </a:t>
            </a:r>
            <a:r>
              <a:rPr lang="en-US" altLang="ko-KR" dirty="0" err="1"/>
              <a:t>Rython</a:t>
            </a:r>
            <a:r>
              <a:rPr lang="en-US" altLang="ko-KR" dirty="0"/>
              <a:t>, Ruby </a:t>
            </a:r>
            <a:r>
              <a:rPr lang="ko-KR" altLang="en-US" dirty="0"/>
              <a:t>등과 같은 다양한 언어를 지원 </a:t>
            </a:r>
          </a:p>
          <a:p>
            <a:r>
              <a:rPr lang="en-US" altLang="ko-KR" dirty="0" smtClean="0"/>
              <a:t>GitHub</a:t>
            </a:r>
            <a:r>
              <a:rPr lang="ko-KR" altLang="en-US" dirty="0"/>
              <a:t>은 </a:t>
            </a:r>
            <a:r>
              <a:rPr lang="en-US" altLang="ko-KR" dirty="0"/>
              <a:t>Travis CI</a:t>
            </a:r>
            <a:r>
              <a:rPr lang="ko-KR" altLang="en-US" dirty="0"/>
              <a:t>와 매우 쉽게 연동이 가능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흐름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895" y="2428206"/>
            <a:ext cx="5890675" cy="31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Travis CI</a:t>
            </a:r>
            <a:r>
              <a:rPr lang="ko-KR" altLang="en-US" dirty="0"/>
              <a:t>와 </a:t>
            </a:r>
            <a:r>
              <a:rPr lang="ko-KR" altLang="en-US" dirty="0" smtClean="0"/>
              <a:t>연동 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원격 저장소</a:t>
            </a:r>
            <a:r>
              <a:rPr lang="en-US" altLang="ko-KR" dirty="0"/>
              <a:t>(</a:t>
            </a:r>
            <a:r>
              <a:rPr lang="en-US" altLang="ko-KR" dirty="0" err="1" smtClean="0"/>
              <a:t>travis_calc</a:t>
            </a:r>
            <a:r>
              <a:rPr lang="en-US" altLang="ko-KR" dirty="0" smtClean="0"/>
              <a:t>)</a:t>
            </a:r>
            <a:r>
              <a:rPr lang="ko-KR" altLang="en-US" dirty="0"/>
              <a:t>를 </a:t>
            </a:r>
            <a:r>
              <a:rPr lang="ko-KR" altLang="en-US" dirty="0" smtClean="0"/>
              <a:t>생성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31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리포지토리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0" y="2622550"/>
            <a:ext cx="10983214" cy="27574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549684" y="2611370"/>
            <a:ext cx="1448873" cy="552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37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어제는</a:t>
            </a:r>
            <a:r>
              <a:rPr lang="en-US" altLang="ko-KR" dirty="0" smtClean="0"/>
              <a:t>? GIT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437" y="1487488"/>
            <a:ext cx="7188458" cy="50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6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10" y="97968"/>
            <a:ext cx="7809393" cy="647669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01921" y="1506828"/>
            <a:ext cx="3052293" cy="991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69731" y="5826866"/>
            <a:ext cx="1554051" cy="5237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25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66" y="2406605"/>
            <a:ext cx="8305709" cy="439089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Travis CI</a:t>
            </a:r>
            <a:r>
              <a:rPr lang="ko-KR" altLang="en-US" dirty="0"/>
              <a:t>와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원격 </a:t>
            </a:r>
            <a:r>
              <a:rPr lang="ko-KR" altLang="en-US" dirty="0"/>
              <a:t>저장소의 </a:t>
            </a:r>
            <a:r>
              <a:rPr lang="en-US" altLang="ko-KR" dirty="0"/>
              <a:t>Setting-&gt;Integrations </a:t>
            </a:r>
            <a:r>
              <a:rPr lang="en-US" altLang="ko-KR" dirty="0" smtClean="0"/>
              <a:t>&amp; Service</a:t>
            </a:r>
            <a:r>
              <a:rPr lang="ko-KR" altLang="en-US" dirty="0"/>
              <a:t>를 </a:t>
            </a:r>
            <a:r>
              <a:rPr lang="ko-KR" altLang="en-US" dirty="0" smtClean="0"/>
              <a:t>클릭 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100811" y="2739109"/>
            <a:ext cx="920840" cy="461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20689" y="4424094"/>
            <a:ext cx="1504335" cy="4612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8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9" y="1675549"/>
            <a:ext cx="12102161" cy="489021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Travis CI</a:t>
            </a:r>
            <a:r>
              <a:rPr lang="ko-KR" altLang="en-US" dirty="0"/>
              <a:t>와 연동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180986" y="4485500"/>
            <a:ext cx="3694103" cy="1987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41474" y="4723760"/>
            <a:ext cx="1863143" cy="517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6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Travis CI</a:t>
            </a:r>
            <a:r>
              <a:rPr lang="ko-KR" altLang="en-US" dirty="0"/>
              <a:t>와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Travis CI </a:t>
            </a:r>
            <a:r>
              <a:rPr lang="ko-KR" altLang="en-US" dirty="0"/>
              <a:t>사이트</a:t>
            </a:r>
            <a:r>
              <a:rPr lang="en-US" altLang="ko-KR" dirty="0"/>
              <a:t>(https://travis-ci.org)</a:t>
            </a:r>
            <a:r>
              <a:rPr lang="ko-KR" altLang="en-US" dirty="0"/>
              <a:t>에 </a:t>
            </a:r>
            <a:r>
              <a:rPr lang="en-US" altLang="ko-KR" dirty="0"/>
              <a:t>GitHub </a:t>
            </a:r>
            <a:r>
              <a:rPr lang="ko-KR" altLang="en-US" dirty="0" smtClean="0"/>
              <a:t>계정으로 접속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66" y="3811408"/>
            <a:ext cx="53911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8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Travis CI</a:t>
            </a:r>
            <a:r>
              <a:rPr lang="ko-KR" altLang="en-US" dirty="0"/>
              <a:t>와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My </a:t>
            </a:r>
            <a:r>
              <a:rPr lang="en-US" altLang="ko-KR" dirty="0"/>
              <a:t>Repositories</a:t>
            </a:r>
            <a:r>
              <a:rPr lang="ko-KR" altLang="en-US" dirty="0"/>
              <a:t>옆에 있는 </a:t>
            </a:r>
            <a:r>
              <a:rPr lang="en-US" altLang="ko-KR" dirty="0"/>
              <a:t>+</a:t>
            </a:r>
            <a:r>
              <a:rPr lang="ko-KR" altLang="en-US" dirty="0"/>
              <a:t>를 클릭 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47121"/>
            <a:ext cx="5500419" cy="401728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16309" y="4404574"/>
            <a:ext cx="901521" cy="4765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43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64" y="1690688"/>
            <a:ext cx="8573991" cy="47108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Travis CI</a:t>
            </a:r>
            <a:r>
              <a:rPr lang="ko-KR" altLang="en-US" dirty="0"/>
              <a:t>와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9175" y="6006172"/>
            <a:ext cx="4566158" cy="611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4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71878"/>
            <a:ext cx="8715375" cy="10382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Travis CI</a:t>
            </a:r>
            <a:r>
              <a:rPr lang="ko-KR" altLang="en-US" dirty="0"/>
              <a:t>와 연동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자신의 계정에 생성하거나</a:t>
            </a:r>
            <a:r>
              <a:rPr lang="en-US" altLang="ko-KR" dirty="0"/>
              <a:t>, Fork</a:t>
            </a:r>
            <a:r>
              <a:rPr lang="ko-KR" altLang="en-US" dirty="0"/>
              <a:t>한 저장소 목록을 볼 수 있다</a:t>
            </a:r>
            <a:r>
              <a:rPr lang="en-US" altLang="ko-KR" dirty="0"/>
              <a:t>. </a:t>
            </a:r>
            <a:r>
              <a:rPr lang="ko-KR" altLang="en-US" dirty="0"/>
              <a:t>저장소 목록의 우측을 보면 </a:t>
            </a:r>
            <a:r>
              <a:rPr lang="en-US" altLang="ko-KR" dirty="0"/>
              <a:t>ON/OFF </a:t>
            </a:r>
            <a:r>
              <a:rPr lang="ko-KR" altLang="en-US" dirty="0"/>
              <a:t>스위치가 있다</a:t>
            </a:r>
            <a:r>
              <a:rPr lang="en-US" altLang="ko-KR" dirty="0"/>
              <a:t>. Travis CI</a:t>
            </a:r>
            <a:r>
              <a:rPr lang="ko-KR" altLang="en-US" dirty="0"/>
              <a:t>를 원하는 저장소를 </a:t>
            </a:r>
            <a:r>
              <a:rPr lang="en-US" altLang="ko-KR" dirty="0"/>
              <a:t>"ON" </a:t>
            </a:r>
            <a:r>
              <a:rPr lang="ko-KR" altLang="en-US" dirty="0"/>
              <a:t>시킨다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16550" y="4768582"/>
            <a:ext cx="2006050" cy="844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28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</a:t>
            </a:r>
            <a:r>
              <a:rPr lang="ko-KR" altLang="en-US" dirty="0" smtClean="0"/>
              <a:t>다운로드</a:t>
            </a:r>
            <a:endParaRPr lang="en-US" altLang="ko-KR" dirty="0"/>
          </a:p>
          <a:p>
            <a:pPr lvl="1"/>
            <a:r>
              <a:rPr lang="en-US" altLang="ko-KR" dirty="0" smtClean="0"/>
              <a:t>http</a:t>
            </a:r>
            <a:r>
              <a:rPr lang="en-US" altLang="ko-KR" dirty="0"/>
              <a:t>://maven.apache.org/download.html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다운받은 </a:t>
            </a:r>
            <a:r>
              <a:rPr lang="en-US" altLang="ko-KR" dirty="0"/>
              <a:t>zip </a:t>
            </a:r>
            <a:r>
              <a:rPr lang="ko-KR" altLang="en-US" dirty="0"/>
              <a:t>파일을 원하는 경로로 이동하여 압축해제 한다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r>
              <a:rPr lang="ko-KR" altLang="en-US" dirty="0"/>
              <a:t>환경변수 등록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</a:t>
            </a:r>
            <a:r>
              <a:rPr lang="en-US" altLang="ko-KR" dirty="0"/>
              <a:t>- </a:t>
            </a:r>
            <a:r>
              <a:rPr lang="ko-KR" altLang="en-US" dirty="0"/>
              <a:t>속성 </a:t>
            </a:r>
            <a:r>
              <a:rPr lang="en-US" altLang="ko-KR" dirty="0"/>
              <a:t>- </a:t>
            </a:r>
            <a:r>
              <a:rPr lang="ko-KR" altLang="en-US" dirty="0"/>
              <a:t>고급시스템설정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고급 탭 </a:t>
            </a:r>
            <a:r>
              <a:rPr lang="en-US" altLang="ko-KR" dirty="0"/>
              <a:t>- </a:t>
            </a:r>
            <a:r>
              <a:rPr lang="ko-KR" altLang="en-US" dirty="0"/>
              <a:t>환경변수 를 클릭하여 </a:t>
            </a:r>
            <a:r>
              <a:rPr lang="ko-KR" altLang="en-US" dirty="0" smtClean="0"/>
              <a:t>환경변수 창으로 </a:t>
            </a:r>
            <a:r>
              <a:rPr lang="ko-KR" altLang="en-US" dirty="0"/>
              <a:t>이동한다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 smtClean="0"/>
              <a:t>MAVEN_HOME </a:t>
            </a:r>
            <a:r>
              <a:rPr lang="ko-KR" altLang="en-US" dirty="0"/>
              <a:t>생성하여 </a:t>
            </a:r>
            <a:r>
              <a:rPr lang="ko-KR" altLang="en-US" dirty="0" smtClean="0"/>
              <a:t>압축 해제한 </a:t>
            </a:r>
            <a:r>
              <a:rPr lang="ko-KR" altLang="en-US" dirty="0"/>
              <a:t>경로로 값 설정 </a:t>
            </a:r>
          </a:p>
          <a:p>
            <a:pPr lvl="1"/>
            <a:r>
              <a:rPr lang="ko-KR" altLang="en-US" dirty="0" smtClean="0"/>
              <a:t>시스템 </a:t>
            </a:r>
            <a:r>
              <a:rPr lang="ko-KR" altLang="en-US" dirty="0"/>
              <a:t>변수 </a:t>
            </a:r>
            <a:r>
              <a:rPr lang="en-US" altLang="ko-KR" dirty="0"/>
              <a:t>Path</a:t>
            </a:r>
            <a:r>
              <a:rPr lang="ko-KR" altLang="en-US" dirty="0"/>
              <a:t>를 선택하여 </a:t>
            </a:r>
            <a:r>
              <a:rPr lang="ko-KR" altLang="en-US" dirty="0" err="1"/>
              <a:t>메이븐</a:t>
            </a:r>
            <a:r>
              <a:rPr lang="ko-KR" altLang="en-US" dirty="0"/>
              <a:t> 경로를 다음과 같이 등록한다 </a:t>
            </a:r>
          </a:p>
          <a:p>
            <a:pPr lvl="1"/>
            <a:r>
              <a:rPr lang="en-US" altLang="ko-KR" dirty="0" smtClean="0"/>
              <a:t>%</a:t>
            </a:r>
            <a:r>
              <a:rPr lang="en-US" altLang="ko-KR" dirty="0"/>
              <a:t>MAVEN_HOME%\bin; </a:t>
            </a:r>
          </a:p>
          <a:p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 err="1"/>
              <a:t>gitbash</a:t>
            </a:r>
            <a:r>
              <a:rPr lang="en-US" altLang="ko-KR" dirty="0"/>
              <a:t> </a:t>
            </a:r>
            <a:r>
              <a:rPr lang="ko-KR" altLang="en-US" dirty="0" smtClean="0"/>
              <a:t>실행 </a:t>
            </a:r>
            <a:endParaRPr lang="ko-KR" altLang="en-US" dirty="0"/>
          </a:p>
          <a:p>
            <a:pPr lvl="1"/>
            <a:r>
              <a:rPr lang="en-US" altLang="ko-KR" dirty="0" err="1" smtClean="0"/>
              <a:t>mvn</a:t>
            </a:r>
            <a:r>
              <a:rPr lang="en-US" altLang="ko-KR" dirty="0" smtClean="0"/>
              <a:t> </a:t>
            </a:r>
            <a:r>
              <a:rPr lang="en-US" altLang="ko-KR" dirty="0"/>
              <a:t>--version 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83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메이븐</a:t>
            </a:r>
            <a:r>
              <a:rPr lang="ko-KR" altLang="en-US" dirty="0"/>
              <a:t> 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gitbash</a:t>
            </a:r>
            <a:r>
              <a:rPr lang="en-US" altLang="ko-KR" dirty="0"/>
              <a:t>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r>
              <a:rPr lang="ko-KR" altLang="en-US" dirty="0" smtClean="0"/>
              <a:t>편하신 디렉토리로 이동</a:t>
            </a:r>
            <a:endParaRPr lang="en-US" altLang="ko-KR" dirty="0" smtClean="0"/>
          </a:p>
          <a:p>
            <a:r>
              <a:rPr lang="en-US" altLang="ko-KR" dirty="0" err="1" smtClean="0"/>
              <a:t>mvn</a:t>
            </a:r>
            <a:r>
              <a:rPr lang="en-US" altLang="ko-KR" dirty="0" smtClean="0"/>
              <a:t> </a:t>
            </a:r>
            <a:r>
              <a:rPr lang="en-US" altLang="ko-KR" dirty="0" err="1"/>
              <a:t>archetype:generate</a:t>
            </a:r>
            <a:r>
              <a:rPr lang="en-US" altLang="ko-KR" dirty="0"/>
              <a:t> -</a:t>
            </a:r>
            <a:r>
              <a:rPr lang="en-US" altLang="ko-KR" dirty="0" err="1"/>
              <a:t>DgroupId</a:t>
            </a:r>
            <a:r>
              <a:rPr lang="en-US" altLang="ko-KR" dirty="0"/>
              <a:t>=</a:t>
            </a:r>
            <a:r>
              <a:rPr lang="en-US" altLang="ko-KR" dirty="0" err="1"/>
              <a:t>com.sungshin</a:t>
            </a:r>
            <a:r>
              <a:rPr lang="en-US" altLang="ko-KR" dirty="0"/>
              <a:t> -</a:t>
            </a:r>
            <a:r>
              <a:rPr lang="en-US" altLang="ko-KR" dirty="0" err="1"/>
              <a:t>DartifactId</a:t>
            </a:r>
            <a:r>
              <a:rPr lang="en-US" altLang="ko-KR" dirty="0"/>
              <a:t>=</a:t>
            </a:r>
            <a:r>
              <a:rPr lang="en-US" altLang="ko-KR" dirty="0" err="1"/>
              <a:t>calc</a:t>
            </a:r>
            <a:r>
              <a:rPr lang="en-US" altLang="ko-KR" dirty="0"/>
              <a:t> -</a:t>
            </a:r>
            <a:r>
              <a:rPr lang="en-US" altLang="ko-KR" dirty="0" err="1"/>
              <a:t>DarchetypeArtifactId</a:t>
            </a:r>
            <a:r>
              <a:rPr lang="en-US" altLang="ko-KR" dirty="0"/>
              <a:t>=maven-archetype-</a:t>
            </a:r>
            <a:r>
              <a:rPr lang="en-US" altLang="ko-KR" dirty="0" err="1"/>
              <a:t>quickstart</a:t>
            </a:r>
            <a:r>
              <a:rPr lang="en-US" altLang="ko-KR" dirty="0"/>
              <a:t> -</a:t>
            </a:r>
            <a:r>
              <a:rPr lang="en-US" altLang="ko-KR" dirty="0" err="1" smtClean="0"/>
              <a:t>DinteractiveMode</a:t>
            </a:r>
            <a:r>
              <a:rPr lang="en-US" altLang="ko-KR" dirty="0" smtClean="0"/>
              <a:t>=false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83" y="4623582"/>
            <a:ext cx="68580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1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</a:t>
            </a:r>
            <a:r>
              <a:rPr lang="en-US" altLang="ko-KR" dirty="0" err="1" smtClean="0"/>
              <a:t>it</a:t>
            </a:r>
            <a:r>
              <a:rPr lang="en-US" altLang="ko-KR" dirty="0" smtClean="0"/>
              <a:t> clone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825625"/>
            <a:ext cx="11540067" cy="4351338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clone https</a:t>
            </a:r>
            <a:r>
              <a:rPr lang="en-US" altLang="ko-KR" dirty="0"/>
              <a:t>://</a:t>
            </a:r>
            <a:r>
              <a:rPr lang="en-US" altLang="ko-KR" dirty="0" smtClean="0"/>
              <a:t>github.com/&lt;</a:t>
            </a:r>
            <a:r>
              <a:rPr lang="ko-KR" altLang="en-US" dirty="0" smtClean="0"/>
              <a:t>자신의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ID&gt;/</a:t>
            </a:r>
            <a:r>
              <a:rPr lang="en-US" altLang="ko-KR" dirty="0" err="1" smtClean="0"/>
              <a:t>travis_calc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094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오늘은</a:t>
            </a:r>
            <a:r>
              <a:rPr lang="en-US" altLang="ko-KR" dirty="0" smtClean="0"/>
              <a:t>? CI </a:t>
            </a:r>
            <a:r>
              <a:rPr lang="ko-KR" altLang="en-US" dirty="0" smtClean="0"/>
              <a:t>툴</a:t>
            </a:r>
            <a:r>
              <a:rPr lang="en-US" altLang="ko-KR" dirty="0" smtClean="0"/>
              <a:t>(Travis CI, </a:t>
            </a:r>
            <a:r>
              <a:rPr lang="en-US" altLang="ko-KR" dirty="0" err="1" smtClean="0"/>
              <a:t>SonarQube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 descr="travis ci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13" y="1909468"/>
            <a:ext cx="518160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narQub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207" y="4167963"/>
            <a:ext cx="685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72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메이븐</a:t>
            </a:r>
            <a:r>
              <a:rPr lang="ko-KR" altLang="en-US" dirty="0" smtClean="0"/>
              <a:t> 프로젝트 복사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cp</a:t>
            </a:r>
            <a:r>
              <a:rPr lang="en-US" altLang="ko-KR" dirty="0"/>
              <a:t> -a </a:t>
            </a:r>
            <a:r>
              <a:rPr lang="en-US" altLang="ko-KR" dirty="0" err="1"/>
              <a:t>calc</a:t>
            </a:r>
            <a:r>
              <a:rPr lang="en-US" altLang="ko-KR" dirty="0"/>
              <a:t>/* </a:t>
            </a:r>
            <a:r>
              <a:rPr lang="en-US" altLang="ko-KR" dirty="0" err="1"/>
              <a:t>travis_calc</a:t>
            </a:r>
            <a:r>
              <a:rPr lang="en-US" altLang="ko-KR" dirty="0" smtClean="0"/>
              <a:t>/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403" y="3110706"/>
            <a:ext cx="57721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7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불필요한 파일 제거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rm</a:t>
            </a:r>
            <a:r>
              <a:rPr lang="en-US" altLang="ko-KR" dirty="0" smtClean="0"/>
              <a:t> </a:t>
            </a:r>
            <a:r>
              <a:rPr lang="en-US" altLang="ko-KR" dirty="0" err="1"/>
              <a:t>travis_calc</a:t>
            </a:r>
            <a:r>
              <a:rPr lang="en-US" altLang="ko-KR" dirty="0"/>
              <a:t>/</a:t>
            </a:r>
            <a:r>
              <a:rPr lang="en-US" altLang="ko-KR" dirty="0" err="1"/>
              <a:t>src</a:t>
            </a:r>
            <a:r>
              <a:rPr lang="en-US" altLang="ko-KR" dirty="0"/>
              <a:t>/main/java/com/</a:t>
            </a:r>
            <a:r>
              <a:rPr lang="en-US" altLang="ko-KR" dirty="0" err="1"/>
              <a:t>sungshin</a:t>
            </a:r>
            <a:r>
              <a:rPr lang="en-US" altLang="ko-KR" dirty="0"/>
              <a:t>/App.java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en-US" altLang="ko-KR" dirty="0" err="1" smtClean="0"/>
              <a:t>rm</a:t>
            </a:r>
            <a:r>
              <a:rPr lang="en-US" altLang="ko-KR" dirty="0" smtClean="0"/>
              <a:t> </a:t>
            </a:r>
            <a:r>
              <a:rPr lang="en-US" altLang="ko-KR" dirty="0" err="1"/>
              <a:t>travis_calc</a:t>
            </a:r>
            <a:r>
              <a:rPr lang="en-US" altLang="ko-KR" dirty="0"/>
              <a:t>/</a:t>
            </a:r>
            <a:r>
              <a:rPr lang="en-US" altLang="ko-KR" dirty="0" err="1"/>
              <a:t>src</a:t>
            </a:r>
            <a:r>
              <a:rPr lang="en-US" altLang="ko-KR" dirty="0"/>
              <a:t>/test/java/com/</a:t>
            </a:r>
            <a:r>
              <a:rPr lang="en-US" altLang="ko-KR" dirty="0" err="1"/>
              <a:t>sungshin</a:t>
            </a:r>
            <a:r>
              <a:rPr lang="en-US" altLang="ko-KR" dirty="0"/>
              <a:t>/AppTest.java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073" y="3540817"/>
            <a:ext cx="90582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7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travis.yml</a:t>
            </a:r>
            <a:r>
              <a:rPr lang="en-US" altLang="ko-KR" dirty="0"/>
              <a:t> </a:t>
            </a:r>
            <a:r>
              <a:rPr lang="ko-KR" altLang="en-US" dirty="0"/>
              <a:t>생성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폴더 이동</a:t>
            </a:r>
            <a:endParaRPr lang="en-US" altLang="ko-KR" dirty="0" smtClean="0"/>
          </a:p>
          <a:p>
            <a:r>
              <a:rPr lang="en-US" altLang="ko-KR" dirty="0" smtClean="0"/>
              <a:t>cd </a:t>
            </a:r>
            <a:r>
              <a:rPr lang="en-US" altLang="ko-KR" dirty="0" err="1" smtClean="0"/>
              <a:t>travis_calc</a:t>
            </a:r>
            <a:endParaRPr lang="en-US" altLang="ko-KR" dirty="0" smtClean="0"/>
          </a:p>
          <a:p>
            <a:r>
              <a:rPr lang="ko-KR" altLang="en-US" dirty="0" smtClean="0"/>
              <a:t>아래 파일 생성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59953" y="5412246"/>
            <a:ext cx="6493933" cy="1016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 dirty="0">
              <a:solidFill>
                <a:schemeClr val="tx1"/>
              </a:solidFill>
            </a:endParaRPr>
          </a:p>
          <a:p>
            <a:r>
              <a:rPr lang="en-US" altLang="ko-KR" sz="2400" dirty="0" smtClean="0">
                <a:solidFill>
                  <a:schemeClr val="tx1"/>
                </a:solidFill>
              </a:rPr>
              <a:t>language</a:t>
            </a:r>
            <a:r>
              <a:rPr lang="en-US" altLang="ko-KR" sz="2400" dirty="0">
                <a:solidFill>
                  <a:schemeClr val="tx1"/>
                </a:solidFill>
              </a:rPr>
              <a:t>: java 	</a:t>
            </a:r>
          </a:p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9953" y="4831963"/>
            <a:ext cx="2319866" cy="7670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.</a:t>
            </a:r>
            <a:r>
              <a:rPr lang="en-US" altLang="ko-KR" sz="3200" dirty="0" err="1"/>
              <a:t>travis.yml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4763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Calc.java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33942" y="2968580"/>
            <a:ext cx="9719734" cy="3662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package </a:t>
            </a:r>
            <a:r>
              <a:rPr lang="en-US" altLang="ko-KR" dirty="0" err="1">
                <a:solidFill>
                  <a:schemeClr val="tx1"/>
                </a:solidFill>
              </a:rPr>
              <a:t>com.sungshin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public class </a:t>
            </a:r>
            <a:r>
              <a:rPr lang="en-US" altLang="ko-KR" dirty="0" err="1">
                <a:solidFill>
                  <a:schemeClr val="tx1"/>
                </a:solidFill>
              </a:rPr>
              <a:t>Calc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public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add(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x,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y) </a:t>
            </a:r>
            <a:r>
              <a:rPr lang="en-US" altLang="ko-KR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</a:t>
            </a:r>
            <a:r>
              <a:rPr lang="en-US" altLang="ko-KR" dirty="0" err="1">
                <a:solidFill>
                  <a:schemeClr val="tx1"/>
                </a:solidFill>
              </a:rPr>
              <a:t>System.out.println</a:t>
            </a:r>
            <a:r>
              <a:rPr lang="en-US" altLang="ko-KR" dirty="0">
                <a:solidFill>
                  <a:schemeClr val="tx1"/>
                </a:solidFill>
              </a:rPr>
              <a:t>("add </a:t>
            </a:r>
            <a:r>
              <a:rPr lang="en-US" altLang="ko-KR" dirty="0" err="1">
                <a:solidFill>
                  <a:schemeClr val="tx1"/>
                </a:solidFill>
              </a:rPr>
              <a:t>func</a:t>
            </a:r>
            <a:r>
              <a:rPr lang="en-US" altLang="ko-KR" dirty="0" smtClean="0">
                <a:solidFill>
                  <a:schemeClr val="tx1"/>
                </a:solidFill>
              </a:rPr>
              <a:t>");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     </a:t>
            </a:r>
            <a:r>
              <a:rPr lang="en-US" altLang="ko-KR" dirty="0">
                <a:solidFill>
                  <a:schemeClr val="tx1"/>
                </a:solidFill>
              </a:rPr>
              <a:t>return </a:t>
            </a:r>
            <a:r>
              <a:rPr lang="en-US" altLang="ko-KR" dirty="0" err="1">
                <a:solidFill>
                  <a:schemeClr val="tx1"/>
                </a:solidFill>
              </a:rPr>
              <a:t>x+y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   }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public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sub(</a:t>
            </a:r>
            <a:r>
              <a:rPr lang="en-US" altLang="ko-KR" dirty="0" err="1" smtClean="0">
                <a:solidFill>
                  <a:schemeClr val="tx1"/>
                </a:solidFill>
              </a:rPr>
              <a:t>int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x,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y)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  return </a:t>
            </a:r>
            <a:r>
              <a:rPr lang="en-US" altLang="ko-KR" dirty="0" err="1" smtClean="0">
                <a:solidFill>
                  <a:schemeClr val="tx1"/>
                </a:solidFill>
              </a:rPr>
              <a:t>x+y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33942" y="2440547"/>
            <a:ext cx="2319866" cy="528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Calc.java</a:t>
            </a:r>
            <a:endParaRPr lang="ko-KR" altLang="en-US" sz="3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24" y="1534862"/>
            <a:ext cx="88296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7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CalcTest.java </a:t>
            </a:r>
            <a:r>
              <a:rPr lang="ko-KR" altLang="en-US" dirty="0"/>
              <a:t>생성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95181" y="1477849"/>
            <a:ext cx="9719734" cy="53801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package </a:t>
            </a:r>
            <a:r>
              <a:rPr lang="en-US" altLang="ko-KR" sz="1400" dirty="0" err="1">
                <a:solidFill>
                  <a:schemeClr val="tx1"/>
                </a:solidFill>
              </a:rPr>
              <a:t>com.sungshin</a:t>
            </a:r>
            <a:r>
              <a:rPr lang="en-US" altLang="ko-KR" sz="14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import </a:t>
            </a:r>
            <a:r>
              <a:rPr lang="en-US" altLang="ko-KR" sz="1400" dirty="0" err="1">
                <a:solidFill>
                  <a:schemeClr val="tx1"/>
                </a:solidFill>
              </a:rPr>
              <a:t>junit.framework.Test</a:t>
            </a:r>
            <a:r>
              <a:rPr lang="en-US" altLang="ko-KR" sz="14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import </a:t>
            </a:r>
            <a:r>
              <a:rPr lang="en-US" altLang="ko-KR" sz="1400" dirty="0" err="1">
                <a:solidFill>
                  <a:schemeClr val="tx1"/>
                </a:solidFill>
              </a:rPr>
              <a:t>junit.framework.TestCase</a:t>
            </a:r>
            <a:r>
              <a:rPr lang="en-US" altLang="ko-KR" sz="14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import </a:t>
            </a:r>
            <a:r>
              <a:rPr lang="en-US" altLang="ko-KR" sz="1400" dirty="0" err="1">
                <a:solidFill>
                  <a:schemeClr val="tx1"/>
                </a:solidFill>
              </a:rPr>
              <a:t>junit.framework.TestSuite</a:t>
            </a:r>
            <a:r>
              <a:rPr lang="en-US" altLang="ko-KR" sz="1400" dirty="0">
                <a:solidFill>
                  <a:schemeClr val="tx1"/>
                </a:solidFill>
              </a:rPr>
              <a:t>;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public class </a:t>
            </a:r>
            <a:r>
              <a:rPr lang="en-US" altLang="ko-KR" sz="1400" dirty="0" err="1">
                <a:solidFill>
                  <a:schemeClr val="tx1"/>
                </a:solidFill>
              </a:rPr>
              <a:t>CalcTest</a:t>
            </a:r>
            <a:r>
              <a:rPr lang="en-US" altLang="ko-KR" sz="1400" dirty="0">
                <a:solidFill>
                  <a:schemeClr val="tx1"/>
                </a:solidFill>
              </a:rPr>
              <a:t> extends </a:t>
            </a:r>
            <a:r>
              <a:rPr lang="en-US" altLang="ko-KR" sz="1400" dirty="0" err="1">
                <a:solidFill>
                  <a:schemeClr val="tx1"/>
                </a:solidFill>
              </a:rPr>
              <a:t>TestCase</a:t>
            </a:r>
            <a:r>
              <a:rPr lang="en-US" altLang="ko-KR" sz="14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public </a:t>
            </a:r>
            <a:r>
              <a:rPr lang="en-US" altLang="ko-KR" sz="1400" dirty="0" err="1">
                <a:solidFill>
                  <a:schemeClr val="tx1"/>
                </a:solidFill>
              </a:rPr>
              <a:t>CalcTest</a:t>
            </a:r>
            <a:r>
              <a:rPr lang="en-US" altLang="ko-KR" sz="1400" dirty="0">
                <a:solidFill>
                  <a:schemeClr val="tx1"/>
                </a:solidFill>
              </a:rPr>
              <a:t>( String </a:t>
            </a:r>
            <a:r>
              <a:rPr lang="en-US" altLang="ko-KR" sz="1400" dirty="0" err="1">
                <a:solidFill>
                  <a:schemeClr val="tx1"/>
                </a:solidFill>
              </a:rPr>
              <a:t>testName</a:t>
            </a:r>
            <a:r>
              <a:rPr lang="en-US" altLang="ko-KR" sz="1400" dirty="0">
                <a:solidFill>
                  <a:schemeClr val="tx1"/>
                </a:solidFill>
              </a:rPr>
              <a:t> ) 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   super( </a:t>
            </a:r>
            <a:r>
              <a:rPr lang="en-US" altLang="ko-KR" sz="1400" dirty="0" err="1">
                <a:solidFill>
                  <a:schemeClr val="tx1"/>
                </a:solidFill>
              </a:rPr>
              <a:t>testName</a:t>
            </a:r>
            <a:r>
              <a:rPr lang="en-US" altLang="ko-KR" sz="1400" dirty="0">
                <a:solidFill>
                  <a:schemeClr val="tx1"/>
                </a:solidFill>
              </a:rPr>
              <a:t> 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}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public static Test suite() 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   return new </a:t>
            </a:r>
            <a:r>
              <a:rPr lang="en-US" altLang="ko-KR" sz="1400" dirty="0" err="1">
                <a:solidFill>
                  <a:schemeClr val="tx1"/>
                </a:solidFill>
              </a:rPr>
              <a:t>TestSuite</a:t>
            </a:r>
            <a:r>
              <a:rPr lang="en-US" altLang="ko-KR" sz="1400" dirty="0">
                <a:solidFill>
                  <a:schemeClr val="tx1"/>
                </a:solidFill>
              </a:rPr>
              <a:t>( </a:t>
            </a:r>
            <a:r>
              <a:rPr lang="en-US" altLang="ko-KR" sz="1400" dirty="0" err="1">
                <a:solidFill>
                  <a:schemeClr val="tx1"/>
                </a:solidFill>
              </a:rPr>
              <a:t>CalcTest.class</a:t>
            </a:r>
            <a:r>
              <a:rPr lang="en-US" altLang="ko-KR" sz="1400" dirty="0">
                <a:solidFill>
                  <a:schemeClr val="tx1"/>
                </a:solidFill>
              </a:rPr>
              <a:t> 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}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public void </a:t>
            </a:r>
            <a:r>
              <a:rPr lang="en-US" altLang="ko-KR" sz="1400" dirty="0" err="1">
                <a:solidFill>
                  <a:schemeClr val="tx1"/>
                </a:solidFill>
              </a:rPr>
              <a:t>testAdd</a:t>
            </a:r>
            <a:r>
              <a:rPr lang="en-US" altLang="ko-KR" sz="1400" dirty="0">
                <a:solidFill>
                  <a:schemeClr val="tx1"/>
                </a:solidFill>
              </a:rPr>
              <a:t>() 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</a:rPr>
              <a:t>Calc</a:t>
            </a:r>
            <a:r>
              <a:rPr lang="en-US" altLang="ko-KR" sz="1400" dirty="0">
                <a:solidFill>
                  <a:schemeClr val="tx1"/>
                </a:solidFill>
              </a:rPr>
              <a:t> c = new </a:t>
            </a:r>
            <a:r>
              <a:rPr lang="en-US" altLang="ko-KR" sz="1400" dirty="0" err="1">
                <a:solidFill>
                  <a:schemeClr val="tx1"/>
                </a:solidFill>
              </a:rPr>
              <a:t>Calc</a:t>
            </a:r>
            <a:r>
              <a:rPr lang="en-US" altLang="ko-KR" sz="1400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</a:rPr>
              <a:t>assertEquals</a:t>
            </a:r>
            <a:r>
              <a:rPr lang="en-US" altLang="ko-KR" sz="1400" dirty="0">
                <a:solidFill>
                  <a:schemeClr val="tx1"/>
                </a:solidFill>
              </a:rPr>
              <a:t>(30, </a:t>
            </a:r>
            <a:r>
              <a:rPr lang="en-US" altLang="ko-KR" sz="1400" dirty="0" err="1">
                <a:solidFill>
                  <a:schemeClr val="tx1"/>
                </a:solidFill>
              </a:rPr>
              <a:t>c.add</a:t>
            </a:r>
            <a:r>
              <a:rPr lang="en-US" altLang="ko-KR" sz="1400" dirty="0">
                <a:solidFill>
                  <a:schemeClr val="tx1"/>
                </a:solidFill>
              </a:rPr>
              <a:t>(10, 20));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en-US" altLang="ko-KR" sz="1400" dirty="0" smtClean="0">
                <a:solidFill>
                  <a:schemeClr val="tx1"/>
                </a:solidFill>
              </a:rPr>
              <a:t>}</a:t>
            </a:r>
          </a:p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</a:rPr>
              <a:t>public void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testSub</a:t>
            </a:r>
            <a:r>
              <a:rPr lang="en-US" altLang="ko-KR" sz="1400" dirty="0" smtClean="0">
                <a:solidFill>
                  <a:schemeClr val="tx1"/>
                </a:solidFill>
              </a:rPr>
              <a:t>() </a:t>
            </a:r>
            <a:r>
              <a:rPr lang="en-US" altLang="ko-KR" sz="14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>
                <a:solidFill>
                  <a:schemeClr val="tx1"/>
                </a:solidFill>
              </a:rPr>
              <a:t>Calc</a:t>
            </a:r>
            <a:r>
              <a:rPr lang="en-US" altLang="ko-KR" sz="1400" dirty="0">
                <a:solidFill>
                  <a:schemeClr val="tx1"/>
                </a:solidFill>
              </a:rPr>
              <a:t> c = new </a:t>
            </a:r>
            <a:r>
              <a:rPr lang="en-US" altLang="ko-KR" sz="1400" dirty="0" err="1">
                <a:solidFill>
                  <a:schemeClr val="tx1"/>
                </a:solidFill>
              </a:rPr>
              <a:t>Calc</a:t>
            </a:r>
            <a:r>
              <a:rPr lang="en-US" altLang="ko-KR" sz="1400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   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assertEquals</a:t>
            </a:r>
            <a:r>
              <a:rPr lang="en-US" altLang="ko-KR" sz="1400" dirty="0" smtClean="0">
                <a:solidFill>
                  <a:schemeClr val="tx1"/>
                </a:solidFill>
              </a:rPr>
              <a:t>(-10, 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c.sub</a:t>
            </a:r>
            <a:r>
              <a:rPr lang="en-US" altLang="ko-KR" sz="1400" dirty="0" smtClean="0">
                <a:solidFill>
                  <a:schemeClr val="tx1"/>
                </a:solidFill>
              </a:rPr>
              <a:t>(10</a:t>
            </a:r>
            <a:r>
              <a:rPr lang="en-US" altLang="ko-KR" sz="1400" dirty="0">
                <a:solidFill>
                  <a:schemeClr val="tx1"/>
                </a:solidFill>
              </a:rPr>
              <a:t>, 20));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}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}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95181" y="1335223"/>
            <a:ext cx="3014134" cy="3831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CalcTest.jav</a:t>
            </a:r>
            <a:r>
              <a:rPr lang="en-US" altLang="ko-KR" sz="2400" dirty="0"/>
              <a:t>a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838" y="1573479"/>
            <a:ext cx="6788776" cy="55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1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원격 저장소에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git</a:t>
            </a:r>
            <a:r>
              <a:rPr lang="en-US" altLang="ko-KR" dirty="0"/>
              <a:t> credential-manager uninstall</a:t>
            </a:r>
          </a:p>
          <a:p>
            <a:endParaRPr lang="en-US" altLang="ko-KR" dirty="0"/>
          </a:p>
          <a:p>
            <a:r>
              <a:rPr lang="ko-KR" altLang="en-US" dirty="0" smtClean="0"/>
              <a:t>로컬 저장소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add .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commit –m “initial </a:t>
            </a:r>
            <a:r>
              <a:rPr lang="en-US" altLang="ko-KR" dirty="0" smtClean="0"/>
              <a:t>commit”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원격 저장소에 적용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push origin master</a:t>
            </a:r>
            <a:endParaRPr lang="ko-KR" altLang="en-US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44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Travis CI -</a:t>
            </a:r>
            <a:r>
              <a:rPr lang="ko-KR" altLang="en-US" dirty="0" smtClean="0"/>
              <a:t>실행 결과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6546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https://travis-ci.org/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378" y="2298815"/>
            <a:ext cx="7147171" cy="397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Travis CI -</a:t>
            </a:r>
            <a:r>
              <a:rPr lang="ko-KR" altLang="en-US" dirty="0" smtClean="0"/>
              <a:t>실행 결과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6546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https://travis-ci.org/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932" y="2328367"/>
            <a:ext cx="6040437" cy="419096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14185" y="5366888"/>
            <a:ext cx="3169270" cy="1299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Calc.java </a:t>
            </a:r>
            <a:r>
              <a:rPr lang="ko-KR" altLang="en-US" dirty="0" smtClean="0"/>
              <a:t>수정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33942" y="2457714"/>
            <a:ext cx="9719734" cy="417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package </a:t>
            </a:r>
            <a:r>
              <a:rPr lang="en-US" altLang="ko-KR" dirty="0" err="1">
                <a:solidFill>
                  <a:schemeClr val="tx1"/>
                </a:solidFill>
              </a:rPr>
              <a:t>com.sungshin</a:t>
            </a:r>
            <a:r>
              <a:rPr lang="en-US" altLang="ko-KR" dirty="0" smtClean="0">
                <a:solidFill>
                  <a:schemeClr val="tx1"/>
                </a:solidFill>
              </a:rPr>
              <a:t>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public class </a:t>
            </a:r>
            <a:r>
              <a:rPr lang="en-US" altLang="ko-KR" dirty="0" err="1">
                <a:solidFill>
                  <a:schemeClr val="tx1"/>
                </a:solidFill>
              </a:rPr>
              <a:t>Calc</a:t>
            </a:r>
            <a:r>
              <a:rPr lang="en-US" altLang="ko-KR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public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add(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x, </a:t>
            </a:r>
            <a:r>
              <a:rPr lang="en-US" altLang="ko-KR" dirty="0" err="1">
                <a:solidFill>
                  <a:schemeClr val="tx1"/>
                </a:solidFill>
              </a:rPr>
              <a:t>int</a:t>
            </a:r>
            <a:r>
              <a:rPr lang="en-US" altLang="ko-KR" dirty="0">
                <a:solidFill>
                  <a:schemeClr val="tx1"/>
                </a:solidFill>
              </a:rPr>
              <a:t> y) </a:t>
            </a:r>
            <a:r>
              <a:rPr lang="en-US" altLang="ko-KR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       </a:t>
            </a:r>
            <a:r>
              <a:rPr lang="en-US" altLang="ko-KR" dirty="0" err="1" smtClean="0">
                <a:solidFill>
                  <a:schemeClr val="tx1"/>
                </a:solidFill>
              </a:rPr>
              <a:t>System.out.println</a:t>
            </a:r>
            <a:r>
              <a:rPr lang="en-US" altLang="ko-KR" dirty="0" smtClean="0">
                <a:solidFill>
                  <a:schemeClr val="tx1"/>
                </a:solidFill>
              </a:rPr>
              <a:t>(“add </a:t>
            </a:r>
            <a:r>
              <a:rPr lang="en-US" altLang="ko-KR" dirty="0" err="1" smtClean="0">
                <a:solidFill>
                  <a:schemeClr val="tx1"/>
                </a:solidFill>
              </a:rPr>
              <a:t>func</a:t>
            </a:r>
            <a:r>
              <a:rPr lang="en-US" altLang="ko-KR" dirty="0" smtClean="0">
                <a:solidFill>
                  <a:schemeClr val="tx1"/>
                </a:solidFill>
              </a:rPr>
              <a:t>”);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return </a:t>
            </a:r>
            <a:r>
              <a:rPr lang="en-US" altLang="ko-KR" dirty="0" err="1">
                <a:solidFill>
                  <a:schemeClr val="tx1"/>
                </a:solidFill>
              </a:rPr>
              <a:t>x+y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smtClean="0">
                <a:solidFill>
                  <a:schemeClr val="tx1"/>
                </a:solidFill>
              </a:rPr>
              <a:t>}</a:t>
            </a: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public </a:t>
            </a:r>
            <a:r>
              <a:rPr lang="en-US" altLang="ko-KR" dirty="0" err="1">
                <a:solidFill>
                  <a:srgbClr val="FF0000"/>
                </a:solidFill>
              </a:rPr>
              <a:t>int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sub(</a:t>
            </a:r>
            <a:r>
              <a:rPr lang="en-US" altLang="ko-KR" dirty="0" err="1" smtClean="0">
                <a:solidFill>
                  <a:srgbClr val="FF0000"/>
                </a:solidFill>
              </a:rPr>
              <a:t>int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x, </a:t>
            </a:r>
            <a:r>
              <a:rPr lang="en-US" altLang="ko-KR" dirty="0" err="1">
                <a:solidFill>
                  <a:srgbClr val="FF0000"/>
                </a:solidFill>
              </a:rPr>
              <a:t>int</a:t>
            </a:r>
            <a:r>
              <a:rPr lang="en-US" altLang="ko-KR" dirty="0">
                <a:solidFill>
                  <a:srgbClr val="FF0000"/>
                </a:solidFill>
              </a:rPr>
              <a:t> y) {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    return </a:t>
            </a:r>
            <a:r>
              <a:rPr lang="en-US" altLang="ko-KR" dirty="0" smtClean="0">
                <a:solidFill>
                  <a:srgbClr val="FF0000"/>
                </a:solidFill>
              </a:rPr>
              <a:t>x - y</a:t>
            </a:r>
            <a:r>
              <a:rPr lang="en-US" altLang="ko-KR" dirty="0">
                <a:solidFill>
                  <a:srgbClr val="FF0000"/>
                </a:solidFill>
              </a:rPr>
              <a:t>;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    </a:t>
            </a:r>
            <a:r>
              <a:rPr lang="en-US" altLang="ko-KR" dirty="0" smtClean="0">
                <a:solidFill>
                  <a:srgbClr val="FF0000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33942" y="1834856"/>
            <a:ext cx="2319866" cy="6228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Calc.java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0684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원격 저장소에 적용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credential-manager uninstall</a:t>
            </a:r>
          </a:p>
          <a:p>
            <a:endParaRPr lang="en-US" altLang="ko-KR" dirty="0"/>
          </a:p>
          <a:p>
            <a:r>
              <a:rPr lang="ko-KR" altLang="en-US" dirty="0" smtClean="0"/>
              <a:t>로컬 저장소 </a:t>
            </a:r>
            <a:r>
              <a:rPr lang="ko-KR" altLang="en-US" dirty="0" err="1" smtClean="0"/>
              <a:t>커밋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add .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en-US" altLang="ko-KR" dirty="0"/>
              <a:t>commit –m “initial </a:t>
            </a:r>
            <a:r>
              <a:rPr lang="en-US" altLang="ko-KR" dirty="0" smtClean="0"/>
              <a:t>commit”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0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방법론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520" y="1659519"/>
            <a:ext cx="8045089" cy="46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5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Travis CI -</a:t>
            </a:r>
            <a:r>
              <a:rPr lang="ko-KR" altLang="en-US" dirty="0" smtClean="0"/>
              <a:t>실행 결과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6546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https://travis-ci.org/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5" y="2665926"/>
            <a:ext cx="6011526" cy="36644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044" y="2090192"/>
            <a:ext cx="6047902" cy="45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7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Badge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3" y="1299851"/>
            <a:ext cx="7499261" cy="487711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96788" y="1296250"/>
            <a:ext cx="1623719" cy="777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6973" y="3738407"/>
            <a:ext cx="6272013" cy="14646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89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99" y="1690688"/>
            <a:ext cx="11122689" cy="48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8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SonarQube</a:t>
            </a:r>
            <a:endParaRPr lang="ko-KR" altLang="en-US" dirty="0"/>
          </a:p>
        </p:txBody>
      </p:sp>
      <p:pic>
        <p:nvPicPr>
          <p:cNvPr id="1028" name="Picture 4" descr="SonarQub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735" y="2805446"/>
            <a:ext cx="6858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5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https://docs.sonarqube.org/download/attachments/6966032/SQ55Integration.png?version=1&amp;modificationDate=1459863190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4470"/>
            <a:ext cx="10082742" cy="58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91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Travis CI + </a:t>
            </a:r>
            <a:r>
              <a:rPr lang="en-US" altLang="ko-KR" dirty="0" err="1" smtClean="0"/>
              <a:t>SonarQube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74864"/>
            <a:ext cx="10515600" cy="4351338"/>
          </a:xfrm>
        </p:spPr>
        <p:txBody>
          <a:bodyPr/>
          <a:lstStyle/>
          <a:p>
            <a:r>
              <a:rPr lang="en-US" altLang="ko-KR" dirty="0" err="1" smtClean="0"/>
              <a:t>SonarQube</a:t>
            </a:r>
            <a:r>
              <a:rPr lang="en-US" altLang="ko-KR" dirty="0"/>
              <a:t> </a:t>
            </a:r>
            <a:r>
              <a:rPr lang="ko-KR" altLang="en-US" dirty="0" smtClean="0"/>
              <a:t>로 이동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sonarqube.com/</a:t>
            </a:r>
            <a:endParaRPr lang="en-US" altLang="ko-KR" dirty="0" smtClean="0"/>
          </a:p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계정으로 로그인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11" y="2845419"/>
            <a:ext cx="4903321" cy="383248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014982" y="3945466"/>
            <a:ext cx="2714977" cy="6999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15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SonarQube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31" y="3458369"/>
            <a:ext cx="10167937" cy="10858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59716" y="3844308"/>
            <a:ext cx="1962702" cy="328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14648" y="4215772"/>
            <a:ext cx="854710" cy="3755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38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토큰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99" y="2072698"/>
            <a:ext cx="7380357" cy="44955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32981" y="5769406"/>
            <a:ext cx="3068386" cy="542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2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816" y="1495652"/>
            <a:ext cx="8225659" cy="54366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토큰 생성 및 복사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35623" y="5975468"/>
            <a:ext cx="4570862" cy="650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19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Travis CI + </a:t>
            </a:r>
            <a:r>
              <a:rPr lang="en-US" altLang="ko-KR" dirty="0" err="1" smtClean="0"/>
              <a:t>SonarQube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74864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.</a:t>
            </a:r>
            <a:r>
              <a:rPr lang="en-US" altLang="ko-KR" dirty="0" err="1" smtClean="0"/>
              <a:t>travis.yml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수정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033942" y="2457714"/>
            <a:ext cx="9719734" cy="35502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language: java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r>
              <a:rPr lang="en-US" altLang="ko-KR" dirty="0" err="1" smtClean="0">
                <a:solidFill>
                  <a:schemeClr val="tx1"/>
                </a:solidFill>
              </a:rPr>
              <a:t>dist</a:t>
            </a:r>
            <a:r>
              <a:rPr lang="en-US" altLang="ko-KR" dirty="0">
                <a:solidFill>
                  <a:schemeClr val="tx1"/>
                </a:solidFill>
              </a:rPr>
              <a:t>: trusty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addons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</a:t>
            </a:r>
            <a:r>
              <a:rPr lang="en-US" altLang="ko-KR" dirty="0" err="1">
                <a:solidFill>
                  <a:schemeClr val="tx1"/>
                </a:solidFill>
              </a:rPr>
              <a:t>sonarqube</a:t>
            </a:r>
            <a:r>
              <a:rPr lang="en-US" altLang="ko-KR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token: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 secure: </a:t>
            </a:r>
            <a:r>
              <a:rPr lang="en-US" altLang="ko-KR" dirty="0" smtClean="0">
                <a:solidFill>
                  <a:schemeClr val="tx1"/>
                </a:solidFill>
              </a:rPr>
              <a:t>&lt;</a:t>
            </a:r>
            <a:r>
              <a:rPr lang="en-US" altLang="ko-KR" dirty="0" err="1" smtClean="0">
                <a:solidFill>
                  <a:schemeClr val="tx1"/>
                </a:solidFill>
              </a:rPr>
              <a:t>Sonarqube</a:t>
            </a:r>
            <a:r>
              <a:rPr lang="ko-KR" altLang="en-US" dirty="0" smtClean="0">
                <a:solidFill>
                  <a:schemeClr val="tx1"/>
                </a:solidFill>
              </a:rPr>
              <a:t>에서 생성한 토큰</a:t>
            </a:r>
            <a:r>
              <a:rPr lang="en-US" altLang="ko-KR" dirty="0" smtClean="0">
                <a:solidFill>
                  <a:schemeClr val="tx1"/>
                </a:solidFill>
              </a:rPr>
              <a:t>&gt;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# </a:t>
            </a:r>
            <a:r>
              <a:rPr lang="en-US" altLang="ko-KR" dirty="0">
                <a:solidFill>
                  <a:schemeClr val="tx1"/>
                </a:solidFill>
              </a:rPr>
              <a:t>encrypted value of your token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script: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# the following command line builds the project, runs the tests with coverage and then execute the </a:t>
            </a:r>
            <a:r>
              <a:rPr lang="en-US" altLang="ko-KR" dirty="0" err="1">
                <a:solidFill>
                  <a:schemeClr val="tx1"/>
                </a:solidFill>
              </a:rPr>
              <a:t>SonarQube</a:t>
            </a:r>
            <a:r>
              <a:rPr lang="en-US" altLang="ko-KR" dirty="0">
                <a:solidFill>
                  <a:schemeClr val="tx1"/>
                </a:solidFill>
              </a:rPr>
              <a:t> analysis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- </a:t>
            </a:r>
            <a:r>
              <a:rPr lang="en-US" altLang="ko-KR" dirty="0" err="1">
                <a:solidFill>
                  <a:schemeClr val="tx1"/>
                </a:solidFill>
              </a:rPr>
              <a:t>mvn</a:t>
            </a:r>
            <a:r>
              <a:rPr lang="en-US" altLang="ko-KR" dirty="0">
                <a:solidFill>
                  <a:schemeClr val="tx1"/>
                </a:solidFill>
              </a:rPr>
              <a:t> clean </a:t>
            </a:r>
            <a:r>
              <a:rPr lang="en-US" altLang="ko-KR" dirty="0" err="1">
                <a:solidFill>
                  <a:schemeClr val="tx1"/>
                </a:solidFill>
              </a:rPr>
              <a:t>org.jacoco:jacoco-maven-plugin:prepare-agent</a:t>
            </a:r>
            <a:r>
              <a:rPr lang="en-US" altLang="ko-KR" dirty="0">
                <a:solidFill>
                  <a:schemeClr val="tx1"/>
                </a:solidFill>
              </a:rPr>
              <a:t> install </a:t>
            </a:r>
            <a:r>
              <a:rPr lang="en-US" altLang="ko-KR" dirty="0" err="1">
                <a:solidFill>
                  <a:schemeClr val="tx1"/>
                </a:solidFill>
              </a:rPr>
              <a:t>sonar:sonar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33942" y="1834856"/>
            <a:ext cx="2319866" cy="6228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.</a:t>
            </a:r>
            <a:r>
              <a:rPr lang="en-US" altLang="ko-KR" sz="3200" dirty="0" err="1" smtClean="0"/>
              <a:t>travis.yml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382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빅뱅 통합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19" y="1690688"/>
            <a:ext cx="7881334" cy="436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4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Travis CI – Script </a:t>
            </a:r>
            <a:r>
              <a:rPr lang="ko-KR" altLang="en-US" dirty="0" smtClean="0"/>
              <a:t>후 원격저장소에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add .</a:t>
            </a:r>
            <a:r>
              <a:rPr lang="en-US" altLang="ko-KR" dirty="0" err="1" smtClean="0"/>
              <a:t>travis.yml</a:t>
            </a:r>
            <a:endParaRPr lang="en-US" altLang="ko-KR" dirty="0" smtClean="0"/>
          </a:p>
          <a:p>
            <a:r>
              <a:rPr lang="en-US" altLang="ko-KR" dirty="0" err="1"/>
              <a:t>git</a:t>
            </a:r>
            <a:r>
              <a:rPr lang="en-US" altLang="ko-KR" dirty="0"/>
              <a:t> commit -m "add </a:t>
            </a:r>
            <a:r>
              <a:rPr lang="en-US" altLang="ko-KR" dirty="0" err="1" smtClean="0"/>
              <a:t>sonarqube</a:t>
            </a:r>
            <a:r>
              <a:rPr lang="en-US" altLang="ko-KR" dirty="0" smtClean="0"/>
              <a:t>“</a:t>
            </a:r>
          </a:p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push origin master</a:t>
            </a:r>
          </a:p>
          <a:p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6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Travis</a:t>
            </a:r>
            <a:r>
              <a:rPr lang="ko-KR" altLang="en-US" dirty="0" smtClean="0"/>
              <a:t>에는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326" y="1412346"/>
            <a:ext cx="8797032" cy="517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7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SonarQube</a:t>
            </a:r>
            <a:r>
              <a:rPr lang="ko-KR" altLang="en-US" dirty="0" smtClean="0"/>
              <a:t>에는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93" y="1461054"/>
            <a:ext cx="9477078" cy="528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1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Code smells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690688"/>
            <a:ext cx="11216566" cy="462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보충 자료 </a:t>
            </a:r>
            <a:r>
              <a:rPr lang="en-US" altLang="ko-KR" dirty="0" smtClean="0"/>
              <a:t>- </a:t>
            </a:r>
            <a:r>
              <a:rPr lang="en-US" altLang="ko-KR" dirty="0"/>
              <a:t>Travis </a:t>
            </a:r>
            <a:r>
              <a:rPr lang="en-US" altLang="ko-KR" dirty="0" smtClean="0"/>
              <a:t>CI Script, .</a:t>
            </a:r>
            <a:r>
              <a:rPr lang="en-US" altLang="ko-KR" dirty="0" err="1" smtClean="0"/>
              <a:t>travis.yml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b="1" dirty="0"/>
              <a:t>install</a:t>
            </a:r>
            <a:r>
              <a:rPr lang="en-US" altLang="ko-KR" dirty="0"/>
              <a:t>: install any dependencies required</a:t>
            </a:r>
          </a:p>
          <a:p>
            <a:r>
              <a:rPr lang="en-US" altLang="ko-KR" b="1" dirty="0"/>
              <a:t>script</a:t>
            </a:r>
            <a:r>
              <a:rPr lang="en-US" altLang="ko-KR" dirty="0"/>
              <a:t>: run the build script</a:t>
            </a:r>
          </a:p>
          <a:p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8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/>
              <a:t>travis.yml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OPTIONAL Install apt </a:t>
            </a:r>
            <a:r>
              <a:rPr lang="en-US" altLang="ko-KR" dirty="0" err="1"/>
              <a:t>addons</a:t>
            </a:r>
            <a:endParaRPr lang="en-US" altLang="ko-KR" dirty="0"/>
          </a:p>
          <a:p>
            <a:r>
              <a:rPr lang="en-US" altLang="ko-KR" dirty="0"/>
              <a:t>OPTIONAL Install cache components</a:t>
            </a:r>
          </a:p>
          <a:p>
            <a:r>
              <a:rPr lang="en-US" altLang="ko-KR" dirty="0" err="1"/>
              <a:t>before_install</a:t>
            </a:r>
            <a:endParaRPr lang="en-US" altLang="ko-KR" dirty="0"/>
          </a:p>
          <a:p>
            <a:r>
              <a:rPr lang="en-US" altLang="ko-KR" b="1" dirty="0"/>
              <a:t>install</a:t>
            </a:r>
          </a:p>
          <a:p>
            <a:r>
              <a:rPr lang="en-US" altLang="ko-KR" dirty="0" err="1"/>
              <a:t>before_script</a:t>
            </a:r>
            <a:endParaRPr lang="en-US" altLang="ko-KR" dirty="0"/>
          </a:p>
          <a:p>
            <a:r>
              <a:rPr lang="en-US" altLang="ko-KR" b="1" dirty="0"/>
              <a:t>script</a:t>
            </a:r>
          </a:p>
          <a:p>
            <a:r>
              <a:rPr lang="en-US" altLang="ko-KR" dirty="0"/>
              <a:t>OPTIONAL </a:t>
            </a:r>
            <a:r>
              <a:rPr lang="en-US" altLang="ko-KR" dirty="0" err="1"/>
              <a:t>before_cache</a:t>
            </a:r>
            <a:r>
              <a:rPr lang="en-US" altLang="ko-KR" dirty="0"/>
              <a:t> (for cleaning up cache)</a:t>
            </a:r>
          </a:p>
          <a:p>
            <a:r>
              <a:rPr lang="en-US" altLang="ko-KR" dirty="0" err="1"/>
              <a:t>after_success</a:t>
            </a:r>
            <a:r>
              <a:rPr lang="en-US" altLang="ko-KR" dirty="0"/>
              <a:t> or </a:t>
            </a:r>
            <a:r>
              <a:rPr lang="en-US" altLang="ko-KR" dirty="0" err="1"/>
              <a:t>after_failure</a:t>
            </a:r>
            <a:endParaRPr lang="en-US" altLang="ko-KR" dirty="0"/>
          </a:p>
          <a:p>
            <a:r>
              <a:rPr lang="en-US" altLang="ko-KR" dirty="0"/>
              <a:t>OPTIONAL </a:t>
            </a:r>
            <a:r>
              <a:rPr lang="en-US" altLang="ko-KR" dirty="0" err="1"/>
              <a:t>before_deploy</a:t>
            </a:r>
            <a:endParaRPr lang="en-US" altLang="ko-KR" dirty="0"/>
          </a:p>
          <a:p>
            <a:r>
              <a:rPr lang="en-US" altLang="ko-KR" dirty="0"/>
              <a:t>OPTIONAL deploy</a:t>
            </a:r>
          </a:p>
          <a:p>
            <a:r>
              <a:rPr lang="en-US" altLang="ko-KR" dirty="0"/>
              <a:t>OPTIONAL </a:t>
            </a:r>
            <a:r>
              <a:rPr lang="en-US" altLang="ko-KR" dirty="0" err="1"/>
              <a:t>after_deploy</a:t>
            </a:r>
            <a:endParaRPr lang="en-US" altLang="ko-KR" dirty="0"/>
          </a:p>
          <a:p>
            <a:r>
              <a:rPr lang="en-US" altLang="ko-KR" dirty="0" err="1"/>
              <a:t>after_script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33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en-US" altLang="ko-KR" dirty="0" err="1" smtClean="0"/>
              <a:t>travis.yml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>
                <a:hlinkClick r:id="rId2"/>
              </a:rPr>
              <a:t>https://github.com/apache/spark</a:t>
            </a:r>
            <a:endParaRPr lang="en-US" altLang="ko-KR" smtClean="0"/>
          </a:p>
          <a:p>
            <a:r>
              <a:rPr lang="en-US" altLang="ko-KR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github.com/trending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24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Building Specific </a:t>
            </a:r>
            <a:r>
              <a:rPr lang="en-US" altLang="ko-KR" dirty="0" smtClean="0"/>
              <a:t>Branches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# </a:t>
            </a:r>
            <a:r>
              <a:rPr lang="en-US" altLang="ko-KR" dirty="0" err="1"/>
              <a:t>blocklist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branches:</a:t>
            </a:r>
          </a:p>
          <a:p>
            <a:pPr marL="0" indent="0">
              <a:buNone/>
            </a:pPr>
            <a:r>
              <a:rPr lang="en-US" altLang="ko-KR" dirty="0"/>
              <a:t>  except:</a:t>
            </a:r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en-US" altLang="ko-KR" dirty="0"/>
              <a:t>- legacy</a:t>
            </a:r>
          </a:p>
          <a:p>
            <a:pPr marL="0" indent="0">
              <a:buNone/>
            </a:pPr>
            <a:r>
              <a:rPr lang="en-US" altLang="ko-KR" dirty="0"/>
              <a:t>  - experimental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en-US" altLang="ko-KR" dirty="0" err="1"/>
              <a:t>safelist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branches:</a:t>
            </a:r>
          </a:p>
          <a:p>
            <a:pPr marL="0" indent="0">
              <a:buNone/>
            </a:pPr>
            <a:r>
              <a:rPr lang="en-US" altLang="ko-KR" dirty="0"/>
              <a:t>  only:</a:t>
            </a:r>
          </a:p>
          <a:p>
            <a:pPr marL="0" indent="0">
              <a:buNone/>
            </a:pPr>
            <a:r>
              <a:rPr lang="en-US" altLang="ko-KR" dirty="0"/>
              <a:t>  - master</a:t>
            </a:r>
          </a:p>
          <a:p>
            <a:pPr marL="0" indent="0">
              <a:buNone/>
            </a:pPr>
            <a:r>
              <a:rPr lang="en-US" altLang="ko-KR" dirty="0"/>
              <a:t>  - stable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7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SonarQube</a:t>
            </a:r>
            <a:r>
              <a:rPr lang="en-US" altLang="ko-KR" dirty="0" smtClean="0"/>
              <a:t> UI </a:t>
            </a:r>
            <a:r>
              <a:rPr lang="ko-KR" altLang="en-US" dirty="0" smtClean="0"/>
              <a:t>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 smtClean="0"/>
          </a:p>
          <a:p>
            <a:pPr marL="457200" lvl="1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42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한성대학교 </a:t>
            </a:r>
            <a:r>
              <a:rPr lang="ko-KR" altLang="en-US" dirty="0" err="1" smtClean="0"/>
              <a:t>정인상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“Travis CI” SIGOSS </a:t>
            </a:r>
            <a:r>
              <a:rPr lang="ko-KR" altLang="en-US" dirty="0" smtClean="0"/>
              <a:t>발표자료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5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  <a:p>
            <a:r>
              <a:rPr lang="ko-KR" altLang="en-US" dirty="0" smtClean="0"/>
              <a:t>비용 </a:t>
            </a:r>
            <a:r>
              <a:rPr lang="ko-KR" altLang="en-US" dirty="0"/>
              <a:t>증가 </a:t>
            </a:r>
            <a:endParaRPr lang="en-US" altLang="ko-KR" dirty="0" smtClean="0"/>
          </a:p>
          <a:p>
            <a:pPr lvl="1"/>
            <a:r>
              <a:rPr lang="ko-KR" altLang="en-US" dirty="0"/>
              <a:t>통합 </a:t>
            </a:r>
            <a:r>
              <a:rPr lang="ko-KR" altLang="en-US" dirty="0" smtClean="0"/>
              <a:t>지연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뒤늦은 </a:t>
            </a:r>
            <a:r>
              <a:rPr lang="ko-KR" altLang="en-US" dirty="0"/>
              <a:t>결함 발견</a:t>
            </a:r>
            <a:r>
              <a:rPr lang="en-US" altLang="ko-KR" dirty="0"/>
              <a:t>(</a:t>
            </a:r>
            <a:r>
              <a:rPr lang="ko-KR" altLang="en-US" dirty="0"/>
              <a:t>결함은 빨리 발견할 수록 비용의 감소</a:t>
            </a:r>
            <a:r>
              <a:rPr lang="en-US" altLang="ko-KR" dirty="0"/>
              <a:t>) 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배포 </a:t>
            </a:r>
            <a:r>
              <a:rPr lang="ko-KR" altLang="en-US" dirty="0"/>
              <a:t>가능한 소프트웨어 부재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제품에 </a:t>
            </a:r>
            <a:r>
              <a:rPr lang="ko-KR" altLang="en-US" dirty="0"/>
              <a:t>대한 자신감 결여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728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지속적 통합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62" y="2034862"/>
            <a:ext cx="8687875" cy="355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3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CI(Continuous Integration)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여러 개발자가 공동으로 작업을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개발자의 작업을 개발 초기부터 </a:t>
            </a:r>
            <a:r>
              <a:rPr lang="ko-KR" altLang="en-US" dirty="0" smtClean="0"/>
              <a:t>빈번하게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매일 </a:t>
            </a:r>
            <a:r>
              <a:rPr lang="ko-KR" altLang="en-US" dirty="0"/>
              <a:t>최소 한 </a:t>
            </a:r>
            <a:r>
              <a:rPr lang="ko-KR" altLang="en-US" dirty="0" err="1"/>
              <a:t>한</a:t>
            </a:r>
            <a:r>
              <a:rPr lang="ko-KR" altLang="en-US" dirty="0"/>
              <a:t> 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(Daily </a:t>
            </a:r>
            <a:r>
              <a:rPr lang="en-US" altLang="ko-KR" dirty="0"/>
              <a:t>build daily </a:t>
            </a:r>
            <a:r>
              <a:rPr lang="en-US" altLang="ko-KR" dirty="0" smtClean="0"/>
              <a:t>test</a:t>
            </a:r>
            <a:r>
              <a:rPr lang="en-US" altLang="ko-KR" dirty="0" smtClean="0"/>
              <a:t>, Weekly build and test)</a:t>
            </a:r>
            <a:endParaRPr lang="en-US" altLang="ko-KR" dirty="0"/>
          </a:p>
          <a:p>
            <a:pPr lvl="1"/>
            <a:r>
              <a:rPr lang="ko-KR" altLang="en-US" dirty="0" smtClean="0"/>
              <a:t>통합이 </a:t>
            </a:r>
            <a:r>
              <a:rPr lang="ko-KR" altLang="en-US" dirty="0"/>
              <a:t>이루어지도록 하는 실천 방법 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 smtClean="0"/>
              <a:t>소프트웨어 </a:t>
            </a:r>
            <a:r>
              <a:rPr lang="ko-KR" altLang="en-US" dirty="0"/>
              <a:t>품질을 높이고 위험을 줄임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17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7008</TotalTime>
  <Words>1065</Words>
  <Application>Microsoft Office PowerPoint</Application>
  <PresentationFormat>와이드스크린</PresentationFormat>
  <Paragraphs>291</Paragraphs>
  <Slides>69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굴림</vt:lpstr>
      <vt:lpstr>맑은 고딕</vt:lpstr>
      <vt:lpstr>Arial</vt:lpstr>
      <vt:lpstr>Times New Roman</vt:lpstr>
      <vt:lpstr>Wingdings</vt:lpstr>
      <vt:lpstr>Office 테마</vt:lpstr>
      <vt:lpstr>   Travis CI, SonarQube</vt:lpstr>
      <vt:lpstr>경 주 현 </vt:lpstr>
      <vt:lpstr>어제는? GIT</vt:lpstr>
      <vt:lpstr>오늘은? CI 툴(Travis CI, SonarQube)</vt:lpstr>
      <vt:lpstr>개발 방법론</vt:lpstr>
      <vt:lpstr>빅뱅 통합</vt:lpstr>
      <vt:lpstr>통합 문제</vt:lpstr>
      <vt:lpstr>지속적 통합</vt:lpstr>
      <vt:lpstr>CI(Continuous Integration)</vt:lpstr>
      <vt:lpstr>CI</vt:lpstr>
      <vt:lpstr> CI 기본적 구성요소</vt:lpstr>
      <vt:lpstr>CI 구성요소 및 프로세스</vt:lpstr>
      <vt:lpstr>CI 구성요소 및 프로세스</vt:lpstr>
      <vt:lpstr>CI 구성요소-개발자</vt:lpstr>
      <vt:lpstr>CI 구성요소 및 프로세스</vt:lpstr>
      <vt:lpstr>CI 구성요소 및 프로세스</vt:lpstr>
      <vt:lpstr>빌드를 자동화하라!!!</vt:lpstr>
      <vt:lpstr>CI 구성요소-CI 서버</vt:lpstr>
      <vt:lpstr>CI 구성요소-빌드 스크립트</vt:lpstr>
      <vt:lpstr>CI 구성요소 및 프로세스</vt:lpstr>
      <vt:lpstr>CI 구성요소 및 프로세스</vt:lpstr>
      <vt:lpstr>Open Source CI 툴</vt:lpstr>
      <vt:lpstr>Buildbot</vt:lpstr>
      <vt:lpstr>Jenkins</vt:lpstr>
      <vt:lpstr>Travis CI</vt:lpstr>
      <vt:lpstr>Travis CI</vt:lpstr>
      <vt:lpstr>작업 흐름</vt:lpstr>
      <vt:lpstr>Travis CI와 연동 실습</vt:lpstr>
      <vt:lpstr>리포지토리 생성</vt:lpstr>
      <vt:lpstr>PowerPoint 프레젠테이션</vt:lpstr>
      <vt:lpstr>Travis CI와 연동</vt:lpstr>
      <vt:lpstr>Travis CI와 연동</vt:lpstr>
      <vt:lpstr>Travis CI와 연동</vt:lpstr>
      <vt:lpstr>Travis CI와 연동</vt:lpstr>
      <vt:lpstr>Travis CI와 연동</vt:lpstr>
      <vt:lpstr>Travis CI와 연동</vt:lpstr>
      <vt:lpstr>메이븐 설치</vt:lpstr>
      <vt:lpstr>메이븐 프로젝트 생성</vt:lpstr>
      <vt:lpstr>git clone</vt:lpstr>
      <vt:lpstr>메이븐 프로젝트 복사</vt:lpstr>
      <vt:lpstr>불필요한 파일 제거</vt:lpstr>
      <vt:lpstr>.travis.yml 생성 </vt:lpstr>
      <vt:lpstr>Calc.java 생성</vt:lpstr>
      <vt:lpstr>CalcTest.java 생성</vt:lpstr>
      <vt:lpstr>원격 저장소에 적용</vt:lpstr>
      <vt:lpstr>Travis CI -실행 결과 확인</vt:lpstr>
      <vt:lpstr>Travis CI -실행 결과 확인</vt:lpstr>
      <vt:lpstr>Calc.java 수정</vt:lpstr>
      <vt:lpstr>원격 저장소에 적용</vt:lpstr>
      <vt:lpstr>Travis CI -실행 결과 확인</vt:lpstr>
      <vt:lpstr>Badge 생성</vt:lpstr>
      <vt:lpstr>Github 수정 </vt:lpstr>
      <vt:lpstr>SonarQube</vt:lpstr>
      <vt:lpstr>PowerPoint 프레젠테이션</vt:lpstr>
      <vt:lpstr>Travis CI + SonarQube 실습</vt:lpstr>
      <vt:lpstr>SonarQube 설정 </vt:lpstr>
      <vt:lpstr>토큰 생성</vt:lpstr>
      <vt:lpstr>토큰 생성 및 복사</vt:lpstr>
      <vt:lpstr>Travis CI + SonarQube 실습</vt:lpstr>
      <vt:lpstr>Travis CI – Script 후 원격저장소에 저장</vt:lpstr>
      <vt:lpstr>Travis에는?</vt:lpstr>
      <vt:lpstr>SonarQube에는? </vt:lpstr>
      <vt:lpstr>Code smells</vt:lpstr>
      <vt:lpstr>보충 자료 - Travis CI Script, .travis.yml </vt:lpstr>
      <vt:lpstr>.travis.yml</vt:lpstr>
      <vt:lpstr>.travis.yml 예</vt:lpstr>
      <vt:lpstr>Building Specific Branches</vt:lpstr>
      <vt:lpstr>SonarQube UI 설명</vt:lpstr>
      <vt:lpstr>참조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Travis CI</dc:title>
  <dc:creator>장지영</dc:creator>
  <cp:lastModifiedBy>장지영</cp:lastModifiedBy>
  <cp:revision>196</cp:revision>
  <dcterms:created xsi:type="dcterms:W3CDTF">2017-02-01T21:43:07Z</dcterms:created>
  <dcterms:modified xsi:type="dcterms:W3CDTF">2017-02-07T03:25:33Z</dcterms:modified>
</cp:coreProperties>
</file>